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75" r:id="rId6"/>
    <p:sldId id="276" r:id="rId7"/>
    <p:sldId id="279" r:id="rId8"/>
    <p:sldId id="278" r:id="rId9"/>
    <p:sldId id="277" r:id="rId10"/>
    <p:sldId id="281" r:id="rId11"/>
    <p:sldId id="282" r:id="rId12"/>
    <p:sldId id="284" r:id="rId13"/>
    <p:sldId id="285" r:id="rId14"/>
    <p:sldId id="286" r:id="rId15"/>
    <p:sldId id="288" r:id="rId16"/>
    <p:sldId id="289" r:id="rId17"/>
    <p:sldId id="290" r:id="rId18"/>
    <p:sldId id="291" r:id="rId19"/>
    <p:sldId id="292" r:id="rId20"/>
    <p:sldId id="287" r:id="rId21"/>
  </p:sldIdLst>
  <p:sldSz cx="18288000" cy="10287000"/>
  <p:notesSz cx="10287000" cy="18288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에스코어 드림 5 Medium" panose="020B0503030302020204" pitchFamily="34" charset="-127"/>
      <p:regular r:id="rId27"/>
    </p:embeddedFont>
    <p:embeddedFont>
      <p:font typeface="나눔스퀘어 Bold" panose="020B0600000101010101" pitchFamily="50" charset="-127"/>
      <p:bold r:id="rId28"/>
    </p:embeddedFont>
    <p:embeddedFont>
      <p:font typeface="나눔스퀘어 ExtraBold" panose="020B0600000101010101" pitchFamily="50" charset="-127"/>
      <p:bold r:id="rId29"/>
    </p:embeddedFont>
    <p:embeddedFont>
      <p:font typeface="나눔스퀘어" panose="020B0600000101010101" pitchFamily="50" charset="-127"/>
      <p:regular r:id="rId30"/>
    </p:embeddedFont>
    <p:embeddedFont>
      <p:font typeface="배달의민족 한나체 Pro" panose="020B0600000101010101" pitchFamily="50" charset="-127"/>
      <p:regular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Bahnschrift Condensed" panose="020B0502040204020203" pitchFamily="34" charset="0"/>
      <p:regular r:id="rId34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lticampus" initials="m" lastIdx="3" clrIdx="0">
    <p:extLst>
      <p:ext uri="{19B8F6BF-5375-455C-9EA6-DF929625EA0E}">
        <p15:presenceInfo xmlns:p15="http://schemas.microsoft.com/office/powerpoint/2012/main" userId="dc0bf0e8332131f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BCFF"/>
    <a:srgbClr val="3F5FFF"/>
    <a:srgbClr val="FACC4C"/>
    <a:srgbClr val="F0C80E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>
      <p:cViewPr varScale="1">
        <p:scale>
          <a:sx n="55" d="100"/>
          <a:sy n="55" d="100"/>
        </p:scale>
        <p:origin x="686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217C4-AE68-4EB0-832E-D4151A2DAE6D}" type="datetimeFigureOut">
              <a:rPr lang="ko-KR" altLang="en-US" smtClean="0"/>
              <a:t>2020-10-06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58786-EBCE-41C7-B4C6-05122707AD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272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안녕하십니까</a:t>
            </a:r>
            <a:r>
              <a:rPr lang="en-US" altLang="ko-KR" dirty="0" smtClean="0"/>
              <a:t>. 8</a:t>
            </a:r>
            <a:r>
              <a:rPr lang="ko-KR" altLang="en-US" dirty="0" smtClean="0"/>
              <a:t>조 발표를 맡은 귀염둥이 </a:t>
            </a:r>
            <a:r>
              <a:rPr lang="ko-KR" altLang="en-US" dirty="0" err="1" smtClean="0"/>
              <a:t>권하늘입니다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지금부터 저희 </a:t>
            </a:r>
            <a:r>
              <a:rPr lang="ko-KR" altLang="en-US" dirty="0" err="1" smtClean="0"/>
              <a:t>팩맨</a:t>
            </a:r>
            <a:r>
              <a:rPr lang="ko-KR" altLang="en-US" dirty="0" smtClean="0"/>
              <a:t> 프로젝트 발표를 시작하겠습니다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58786-EBCE-41C7-B4C6-05122707ADA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612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58786-EBCE-41C7-B4C6-05122707ADA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716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58786-EBCE-41C7-B4C6-05122707ADA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531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58786-EBCE-41C7-B4C6-05122707ADA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89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58786-EBCE-41C7-B4C6-05122707ADA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5444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58786-EBCE-41C7-B4C6-05122707ADA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066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58786-EBCE-41C7-B4C6-05122707ADA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0689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58786-EBCE-41C7-B4C6-05122707ADA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433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61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목차는 크게 </a:t>
            </a:r>
            <a:r>
              <a:rPr lang="en-US" altLang="ko-KR" dirty="0" smtClean="0"/>
              <a:t>AI,</a:t>
            </a:r>
            <a:r>
              <a:rPr lang="en-US" altLang="ko-KR" baseline="0" dirty="0" smtClean="0"/>
              <a:t> frontend, backend </a:t>
            </a:r>
            <a:r>
              <a:rPr lang="ko-KR" altLang="en-US" baseline="0" dirty="0" smtClean="0"/>
              <a:t>이며 세부적으로는 기술 선정 과정과 진행 상황을 말씀 드리겠습니다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58786-EBCE-41C7-B4C6-05122707ADA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747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58786-EBCE-41C7-B4C6-05122707ADA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744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58786-EBCE-41C7-B4C6-05122707ADA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56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58786-EBCE-41C7-B4C6-05122707ADA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107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58786-EBCE-41C7-B4C6-05122707ADA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859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이미지 증폭 </a:t>
            </a:r>
            <a:r>
              <a:rPr lang="ko-KR" altLang="en-US" dirty="0" err="1" smtClean="0"/>
              <a:t>몇장</a:t>
            </a:r>
            <a:r>
              <a:rPr lang="ko-KR" altLang="en-US" baseline="0" dirty="0" smtClean="0"/>
              <a:t> 했는지 </a:t>
            </a:r>
            <a:r>
              <a:rPr lang="ko-KR" altLang="en-US" baseline="0" dirty="0" err="1" smtClean="0"/>
              <a:t>말할것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58786-EBCE-41C7-B4C6-05122707ADA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814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58786-EBCE-41C7-B4C6-05122707ADA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063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58786-EBCE-41C7-B4C6-05122707ADA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099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41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7.pn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2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10" Type="http://schemas.openxmlformats.org/officeDocument/2006/relationships/image" Target="../media/image2.gif"/><Relationship Id="rId4" Type="http://schemas.openxmlformats.org/officeDocument/2006/relationships/image" Target="../media/image8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10" Type="http://schemas.openxmlformats.org/officeDocument/2006/relationships/image" Target="../media/image2.gif"/><Relationship Id="rId4" Type="http://schemas.openxmlformats.org/officeDocument/2006/relationships/image" Target="../media/image8.pn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7.pn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2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7.png"/><Relationship Id="rId7" Type="http://schemas.openxmlformats.org/officeDocument/2006/relationships/image" Target="../media/image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11" Type="http://schemas.openxmlformats.org/officeDocument/2006/relationships/image" Target="../media/image38.png"/><Relationship Id="rId5" Type="http://schemas.openxmlformats.org/officeDocument/2006/relationships/image" Target="../media/image7.png"/><Relationship Id="rId10" Type="http://schemas.openxmlformats.org/officeDocument/2006/relationships/image" Target="../media/image37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2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gif"/><Relationship Id="rId3" Type="http://schemas.openxmlformats.org/officeDocument/2006/relationships/image" Target="../media/image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7.png"/><Relationship Id="rId7" Type="http://schemas.openxmlformats.org/officeDocument/2006/relationships/image" Target="../media/image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gif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7.png"/><Relationship Id="rId7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10" Type="http://schemas.openxmlformats.org/officeDocument/2006/relationships/image" Target="../media/image2.gif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10" Type="http://schemas.openxmlformats.org/officeDocument/2006/relationships/image" Target="../media/image2.gif"/><Relationship Id="rId4" Type="http://schemas.openxmlformats.org/officeDocument/2006/relationships/image" Target="../media/image8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2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13" Type="http://schemas.openxmlformats.org/officeDocument/2006/relationships/image" Target="../media/image25.jpg"/><Relationship Id="rId3" Type="http://schemas.openxmlformats.org/officeDocument/2006/relationships/image" Target="../media/image7.png"/><Relationship Id="rId7" Type="http://schemas.openxmlformats.org/officeDocument/2006/relationships/image" Target="../media/image19.jpg"/><Relationship Id="rId12" Type="http://schemas.openxmlformats.org/officeDocument/2006/relationships/image" Target="../media/image2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23.jpg"/><Relationship Id="rId5" Type="http://schemas.openxmlformats.org/officeDocument/2006/relationships/image" Target="../media/image9.png"/><Relationship Id="rId10" Type="http://schemas.openxmlformats.org/officeDocument/2006/relationships/image" Target="../media/image22.jpg"/><Relationship Id="rId4" Type="http://schemas.openxmlformats.org/officeDocument/2006/relationships/image" Target="../media/image8.png"/><Relationship Id="rId9" Type="http://schemas.openxmlformats.org/officeDocument/2006/relationships/image" Target="../media/image21.jpg"/><Relationship Id="rId14" Type="http://schemas.openxmlformats.org/officeDocument/2006/relationships/image" Target="../media/image2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1" descr="preencoded.png"/>
          <p:cNvPicPr>
            <a:picLocks noChangeAspect="1"/>
          </p:cNvPicPr>
          <p:nvPr/>
        </p:nvPicPr>
        <p:blipFill rotWithShape="1">
          <a:blip r:embed="rId3"/>
          <a:srcRect b="7778"/>
          <a:stretch/>
        </p:blipFill>
        <p:spPr>
          <a:xfrm>
            <a:off x="0" y="495300"/>
            <a:ext cx="18288000" cy="94869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091" y="647700"/>
            <a:ext cx="2219817" cy="129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9215" y="3054557"/>
            <a:ext cx="4898413" cy="95955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8" pitchFamily="34" charset="0"/>
              </a:rPr>
              <a:t>01. </a:t>
            </a:r>
            <a:r>
              <a:rPr lang="ko-KR" altLang="en-US" sz="3600" kern="0" spc="-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8" pitchFamily="34" charset="0"/>
              </a:rPr>
              <a:t>기술 선정</a:t>
            </a:r>
            <a:endParaRPr 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3354" y="896698"/>
            <a:ext cx="1725356" cy="138658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9600" kern="0" spc="-1000" dirty="0" smtClean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에스코어 드림 8" pitchFamily="34" charset="0"/>
              </a:rPr>
              <a:t>01</a:t>
            </a:r>
            <a:endParaRPr 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9215" y="3911736"/>
            <a:ext cx="5285962" cy="7480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5" pitchFamily="34" charset="0"/>
              </a:rPr>
              <a:t>02. </a:t>
            </a:r>
            <a:r>
              <a:rPr lang="ko-KR" altLang="en-US" sz="3600" kern="0" spc="-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5" pitchFamily="34" charset="0"/>
              </a:rPr>
              <a:t>모델 선정</a:t>
            </a:r>
            <a:endParaRPr 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9215" y="4793218"/>
            <a:ext cx="5285962" cy="7480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600" kern="0" spc="-300" dirty="0" smtClean="0">
                <a:solidFill>
                  <a:srgbClr val="3F5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에스코어 드림 5" pitchFamily="34" charset="0"/>
              </a:rPr>
              <a:t>03 </a:t>
            </a:r>
            <a:r>
              <a:rPr lang="ko-KR" altLang="en-US" sz="4600" kern="0" spc="-300" dirty="0" smtClean="0">
                <a:solidFill>
                  <a:srgbClr val="3F5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에스코어 드림 5" pitchFamily="34" charset="0"/>
              </a:rPr>
              <a:t>학습 및 인식 </a:t>
            </a:r>
            <a:endParaRPr lang="en-US" sz="4600" dirty="0">
              <a:solidFill>
                <a:srgbClr val="3F5F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1784396" y="1452243"/>
            <a:ext cx="14478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</a:t>
            </a:r>
            <a:endParaRPr lang="ko-KR" altLang="en-US" sz="4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Object 7"/>
          <p:cNvSpPr txBox="1"/>
          <p:nvPr/>
        </p:nvSpPr>
        <p:spPr>
          <a:xfrm>
            <a:off x="589215" y="5813522"/>
            <a:ext cx="5285962" cy="7480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300" dirty="0" smtClea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5" pitchFamily="34" charset="0"/>
              </a:rPr>
              <a:t>04. </a:t>
            </a:r>
            <a:r>
              <a:rPr lang="ko-KR" altLang="en-US" sz="3600" kern="0" spc="-300" dirty="0" smtClea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5" pitchFamily="34" charset="0"/>
              </a:rPr>
              <a:t>개선 사항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25949" y="1565034"/>
            <a:ext cx="235487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인식 결과</a:t>
            </a:r>
            <a:endParaRPr lang="ko-KR" altLang="en-US" sz="32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358343" y="989827"/>
            <a:ext cx="5021423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 및 인식</a:t>
            </a:r>
            <a:endParaRPr lang="ko-KR" altLang="en-US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628" y="2606686"/>
            <a:ext cx="6120000" cy="7273351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11811000" y="2606687"/>
            <a:ext cx="6120000" cy="7273349"/>
            <a:chOff x="11773458" y="1100770"/>
            <a:chExt cx="6858000" cy="838373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33"/>
            <a:stretch/>
          </p:blipFill>
          <p:spPr>
            <a:xfrm>
              <a:off x="11773458" y="1102500"/>
              <a:ext cx="6858000" cy="83820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508" r="78846" b="75492"/>
            <a:stretch/>
          </p:blipFill>
          <p:spPr>
            <a:xfrm>
              <a:off x="11773458" y="1100770"/>
              <a:ext cx="3592315" cy="2264255"/>
            </a:xfrm>
            <a:prstGeom prst="rect">
              <a:avLst/>
            </a:prstGeom>
          </p:spPr>
        </p:pic>
      </p:grp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0" r="54293" b="92310"/>
          <a:stretch/>
        </p:blipFill>
        <p:spPr>
          <a:xfrm>
            <a:off x="5487628" y="2614104"/>
            <a:ext cx="2855926" cy="119669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4937" y="192233"/>
            <a:ext cx="703792" cy="41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1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9215" y="3054557"/>
            <a:ext cx="4898413" cy="95955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8" pitchFamily="34" charset="0"/>
              </a:rPr>
              <a:t>01. </a:t>
            </a:r>
            <a:r>
              <a:rPr lang="ko-KR" altLang="en-US" sz="3600" kern="0" spc="-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8" pitchFamily="34" charset="0"/>
              </a:rPr>
              <a:t>기술 선정</a:t>
            </a:r>
            <a:endParaRPr 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3354" y="896698"/>
            <a:ext cx="1725356" cy="138658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9600" kern="0" spc="-1000" dirty="0" smtClean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에스코어 드림 8" pitchFamily="34" charset="0"/>
              </a:rPr>
              <a:t>01</a:t>
            </a:r>
            <a:endParaRPr 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9215" y="3911736"/>
            <a:ext cx="5285962" cy="7480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5" pitchFamily="34" charset="0"/>
              </a:rPr>
              <a:t>02. </a:t>
            </a:r>
            <a:r>
              <a:rPr lang="ko-KR" altLang="en-US" sz="3600" kern="0" spc="-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5" pitchFamily="34" charset="0"/>
              </a:rPr>
              <a:t>모델 선정</a:t>
            </a:r>
            <a:endParaRPr 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9215" y="4793218"/>
            <a:ext cx="5285962" cy="7480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5" pitchFamily="34" charset="0"/>
              </a:rPr>
              <a:t>03. </a:t>
            </a:r>
            <a:r>
              <a:rPr lang="ko-KR" altLang="en-US" sz="3600" kern="0" spc="-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5" pitchFamily="34" charset="0"/>
              </a:rPr>
              <a:t>학습 및 인식 </a:t>
            </a:r>
            <a:endParaRPr 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1784396" y="1452243"/>
            <a:ext cx="14478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</a:t>
            </a:r>
            <a:endParaRPr lang="ko-KR" altLang="en-US" sz="4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Object 7"/>
          <p:cNvSpPr txBox="1"/>
          <p:nvPr/>
        </p:nvSpPr>
        <p:spPr>
          <a:xfrm>
            <a:off x="589215" y="5697560"/>
            <a:ext cx="5285962" cy="7480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600" kern="0" spc="-300" dirty="0" smtClean="0">
                <a:solidFill>
                  <a:srgbClr val="3F5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에스코어 드림 5" pitchFamily="34" charset="0"/>
              </a:rPr>
              <a:t>04 </a:t>
            </a:r>
            <a:r>
              <a:rPr lang="ko-KR" altLang="en-US" sz="4600" kern="0" spc="-300" dirty="0" smtClean="0">
                <a:solidFill>
                  <a:srgbClr val="3F5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에스코어 드림 5" pitchFamily="34" charset="0"/>
              </a:rPr>
              <a:t>개선 사항</a:t>
            </a:r>
            <a:endParaRPr lang="en-US" altLang="ko-KR" sz="4600" dirty="0">
              <a:solidFill>
                <a:srgbClr val="3F5F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endParaRPr lang="en-US" sz="4600" dirty="0">
              <a:solidFill>
                <a:srgbClr val="3F5F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358343" y="989827"/>
            <a:ext cx="4014257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개선 사항</a:t>
            </a:r>
            <a:endParaRPr lang="ko-KR" altLang="en-US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343" y="4012922"/>
            <a:ext cx="12520386" cy="6007378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5875176" y="2528486"/>
            <a:ext cx="12414382" cy="787984"/>
            <a:chOff x="5464347" y="2712906"/>
            <a:chExt cx="12414382" cy="787984"/>
          </a:xfrm>
        </p:grpSpPr>
        <p:sp>
          <p:nvSpPr>
            <p:cNvPr id="17" name="TextBox 16"/>
            <p:cNvSpPr txBox="1"/>
            <p:nvPr/>
          </p:nvSpPr>
          <p:spPr>
            <a:xfrm>
              <a:off x="5464347" y="2712907"/>
              <a:ext cx="219294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YOLO</a:t>
              </a:r>
              <a:r>
                <a:rPr lang="en-US" altLang="ko-KR" sz="3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v2</a:t>
              </a:r>
              <a:endPara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55171" y="2852804"/>
              <a:ext cx="526729" cy="526729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294" y="2934580"/>
              <a:ext cx="363181" cy="363181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8082534" y="2731449"/>
              <a:ext cx="314185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Tensorflow</a:t>
              </a:r>
              <a:endPara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12080176" y="2712906"/>
              <a:ext cx="5798553" cy="769441"/>
              <a:chOff x="12012685" y="2768836"/>
              <a:chExt cx="5798553" cy="769441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12012685" y="2768836"/>
                <a:ext cx="219294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4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YOLO</a:t>
                </a:r>
                <a:r>
                  <a:rPr lang="en-US" altLang="ko-KR" sz="3200" dirty="0" smtClean="0">
                    <a:solidFill>
                      <a:srgbClr val="3F5FFF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v5</a:t>
                </a:r>
                <a:endParaRPr lang="ko-KR" altLang="en-US" sz="3600" dirty="0">
                  <a:solidFill>
                    <a:srgbClr val="3F5F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05632" y="2967566"/>
                <a:ext cx="363181" cy="363181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14669386" y="2768836"/>
                <a:ext cx="314185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400" dirty="0" err="1" smtClean="0">
                    <a:solidFill>
                      <a:srgbClr val="3F5FFF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Pytoch</a:t>
                </a:r>
                <a:endParaRPr lang="ko-KR" altLang="en-US" sz="3600" dirty="0">
                  <a:solidFill>
                    <a:srgbClr val="3F5F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grpSp>
        <p:nvGrpSpPr>
          <p:cNvPr id="25" name="그룹 24"/>
          <p:cNvGrpSpPr/>
          <p:nvPr/>
        </p:nvGrpSpPr>
        <p:grpSpPr>
          <a:xfrm>
            <a:off x="5548391" y="3425976"/>
            <a:ext cx="3628847" cy="523220"/>
            <a:chOff x="5667552" y="3714001"/>
            <a:chExt cx="3628847" cy="523220"/>
          </a:xfrm>
        </p:grpSpPr>
        <p:sp>
          <p:nvSpPr>
            <p:cNvPr id="36" name="TextBox 35"/>
            <p:cNvSpPr txBox="1"/>
            <p:nvPr/>
          </p:nvSpPr>
          <p:spPr>
            <a:xfrm>
              <a:off x="5875176" y="3714001"/>
              <a:ext cx="34212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학습 명령어 및 학습</a:t>
              </a:r>
              <a:endPara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5667552" y="3918901"/>
              <a:ext cx="108000" cy="108000"/>
            </a:xfrm>
            <a:prstGeom prst="ellipse">
              <a:avLst/>
            </a:prstGeom>
            <a:solidFill>
              <a:srgbClr val="3F5FFF"/>
            </a:solidFill>
            <a:ln>
              <a:solidFill>
                <a:srgbClr val="3F5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0" name="그림 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4937" y="192233"/>
            <a:ext cx="703792" cy="41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2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9215" y="3054557"/>
            <a:ext cx="4898413" cy="95955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8" pitchFamily="34" charset="0"/>
              </a:rPr>
              <a:t>01. </a:t>
            </a:r>
            <a:r>
              <a:rPr lang="ko-KR" altLang="en-US" sz="3600" kern="0" spc="-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8" pitchFamily="34" charset="0"/>
              </a:rPr>
              <a:t>기술 선정</a:t>
            </a:r>
            <a:endParaRPr 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3354" y="896698"/>
            <a:ext cx="1725356" cy="138658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9600" kern="0" spc="-1000" dirty="0" smtClean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에스코어 드림 8" pitchFamily="34" charset="0"/>
              </a:rPr>
              <a:t>01</a:t>
            </a:r>
            <a:endParaRPr 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9215" y="3911736"/>
            <a:ext cx="5285962" cy="7480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5" pitchFamily="34" charset="0"/>
              </a:rPr>
              <a:t>02. </a:t>
            </a:r>
            <a:r>
              <a:rPr lang="ko-KR" altLang="en-US" sz="3600" kern="0" spc="-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5" pitchFamily="34" charset="0"/>
              </a:rPr>
              <a:t>모델 선정</a:t>
            </a:r>
            <a:endParaRPr 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9215" y="4793218"/>
            <a:ext cx="5285962" cy="7480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5" pitchFamily="34" charset="0"/>
              </a:rPr>
              <a:t>03. </a:t>
            </a:r>
            <a:r>
              <a:rPr lang="ko-KR" altLang="en-US" sz="3600" kern="0" spc="-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5" pitchFamily="34" charset="0"/>
              </a:rPr>
              <a:t>학습 및 인식 </a:t>
            </a:r>
            <a:endParaRPr 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1784396" y="1452243"/>
            <a:ext cx="14478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</a:t>
            </a:r>
            <a:endParaRPr lang="ko-KR" altLang="en-US" sz="4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Object 7"/>
          <p:cNvSpPr txBox="1"/>
          <p:nvPr/>
        </p:nvSpPr>
        <p:spPr>
          <a:xfrm>
            <a:off x="589215" y="5697560"/>
            <a:ext cx="5285962" cy="7480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600" kern="0" spc="-300" dirty="0" smtClean="0">
                <a:solidFill>
                  <a:srgbClr val="3F5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에스코어 드림 5" pitchFamily="34" charset="0"/>
              </a:rPr>
              <a:t>04 </a:t>
            </a:r>
            <a:r>
              <a:rPr lang="ko-KR" altLang="en-US" sz="4600" kern="0" spc="-300" dirty="0" smtClean="0">
                <a:solidFill>
                  <a:srgbClr val="3F5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에스코어 드림 5" pitchFamily="34" charset="0"/>
              </a:rPr>
              <a:t>개선 사항</a:t>
            </a:r>
            <a:endParaRPr lang="en-US" altLang="ko-KR" sz="4600" dirty="0">
              <a:solidFill>
                <a:srgbClr val="3F5F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endParaRPr lang="en-US" sz="4600" dirty="0">
              <a:solidFill>
                <a:srgbClr val="3F5F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358343" y="989827"/>
            <a:ext cx="4014257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개선 사항</a:t>
            </a:r>
            <a:endParaRPr lang="ko-KR" altLang="en-US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5875176" y="2528486"/>
            <a:ext cx="12414382" cy="787984"/>
            <a:chOff x="5464347" y="2712906"/>
            <a:chExt cx="12414382" cy="787984"/>
          </a:xfrm>
        </p:grpSpPr>
        <p:sp>
          <p:nvSpPr>
            <p:cNvPr id="17" name="TextBox 16"/>
            <p:cNvSpPr txBox="1"/>
            <p:nvPr/>
          </p:nvSpPr>
          <p:spPr>
            <a:xfrm>
              <a:off x="5464347" y="2712907"/>
              <a:ext cx="219294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YOLO</a:t>
              </a:r>
              <a:r>
                <a:rPr lang="en-US" altLang="ko-KR" sz="3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v2</a:t>
              </a:r>
              <a:endPara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55171" y="2852804"/>
              <a:ext cx="526729" cy="526729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294" y="2934580"/>
              <a:ext cx="363181" cy="363181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8082534" y="2731449"/>
              <a:ext cx="314185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Tensorflow</a:t>
              </a:r>
              <a:endPara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12080176" y="2712906"/>
              <a:ext cx="5798553" cy="769441"/>
              <a:chOff x="12012685" y="2768836"/>
              <a:chExt cx="5798553" cy="769441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12012685" y="2768836"/>
                <a:ext cx="219294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4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YOLO</a:t>
                </a:r>
                <a:r>
                  <a:rPr lang="en-US" altLang="ko-KR" sz="3200" dirty="0" smtClean="0">
                    <a:solidFill>
                      <a:srgbClr val="3F5FFF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v5</a:t>
                </a:r>
                <a:endParaRPr lang="ko-KR" altLang="en-US" sz="3600" dirty="0">
                  <a:solidFill>
                    <a:srgbClr val="3F5F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05632" y="2967566"/>
                <a:ext cx="363181" cy="363181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14669386" y="2768836"/>
                <a:ext cx="314185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400" dirty="0" err="1" smtClean="0">
                    <a:solidFill>
                      <a:srgbClr val="3F5FFF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Pytoch</a:t>
                </a:r>
                <a:endParaRPr lang="ko-KR" altLang="en-US" sz="3600" dirty="0">
                  <a:solidFill>
                    <a:srgbClr val="3F5F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grpSp>
        <p:nvGrpSpPr>
          <p:cNvPr id="25" name="그룹 24"/>
          <p:cNvGrpSpPr/>
          <p:nvPr/>
        </p:nvGrpSpPr>
        <p:grpSpPr>
          <a:xfrm>
            <a:off x="5548391" y="3425976"/>
            <a:ext cx="3628847" cy="523220"/>
            <a:chOff x="5667552" y="3714001"/>
            <a:chExt cx="3628847" cy="523220"/>
          </a:xfrm>
        </p:grpSpPr>
        <p:sp>
          <p:nvSpPr>
            <p:cNvPr id="36" name="TextBox 35"/>
            <p:cNvSpPr txBox="1"/>
            <p:nvPr/>
          </p:nvSpPr>
          <p:spPr>
            <a:xfrm>
              <a:off x="5875176" y="3714001"/>
              <a:ext cx="34212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인식 결과</a:t>
              </a:r>
              <a:endPara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5667552" y="3918901"/>
              <a:ext cx="108000" cy="108000"/>
            </a:xfrm>
            <a:prstGeom prst="ellipse">
              <a:avLst/>
            </a:prstGeom>
            <a:solidFill>
              <a:srgbClr val="3F5FFF"/>
            </a:solidFill>
            <a:ln>
              <a:solidFill>
                <a:srgbClr val="3F5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3" name="그림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443" y="3975196"/>
            <a:ext cx="8887543" cy="603175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4937" y="192233"/>
            <a:ext cx="703792" cy="41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9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84122" y="2735226"/>
            <a:ext cx="4168241" cy="4751774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26200" kern="0" spc="200" dirty="0" smtClean="0">
                <a:solidFill>
                  <a:srgbClr val="FFFFFF"/>
                </a:solidFill>
                <a:latin typeface="Bahnschrift Condensed" panose="020B0502040204020203" pitchFamily="34" charset="0"/>
                <a:cs typeface="Bebas Neue" pitchFamily="34" charset="0"/>
              </a:rPr>
              <a:t>02</a:t>
            </a:r>
            <a:endParaRPr lang="en-US" sz="1600" dirty="0">
              <a:latin typeface="Bahnschrift Condensed" panose="020B0502040204020203" pitchFamily="34" charset="0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6587148" y="4845004"/>
            <a:ext cx="40386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Front-End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1430000" y="4509758"/>
            <a:ext cx="2590800" cy="1647323"/>
            <a:chOff x="11324237" y="4385130"/>
            <a:chExt cx="2590800" cy="1647323"/>
          </a:xfrm>
        </p:grpSpPr>
        <p:sp>
          <p:nvSpPr>
            <p:cNvPr id="6" name="TextBox 5"/>
            <p:cNvSpPr txBox="1"/>
            <p:nvPr/>
          </p:nvSpPr>
          <p:spPr>
            <a:xfrm>
              <a:off x="11324237" y="438513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01. 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기술 선정</a:t>
              </a:r>
              <a:endPara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324237" y="4977959"/>
              <a:ext cx="259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02</a:t>
              </a:r>
              <a:r>
                <a:rPr lang="en-US" altLang="ko-KR" sz="240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개발 환경 선정</a:t>
              </a:r>
              <a:endPara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1324237" y="5570788"/>
              <a:ext cx="248267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03. 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진행 상황</a:t>
              </a:r>
              <a:endPara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4937" y="192233"/>
            <a:ext cx="703792" cy="41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90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9215" y="3054557"/>
            <a:ext cx="4898413" cy="95955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600" kern="0" spc="-400" dirty="0" smtClean="0">
                <a:solidFill>
                  <a:srgbClr val="3F5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에스코어 드림 8" pitchFamily="34" charset="0"/>
              </a:rPr>
              <a:t>01 </a:t>
            </a:r>
            <a:r>
              <a:rPr lang="ko-KR" altLang="en-US" sz="4600" kern="0" spc="-400" dirty="0" smtClean="0">
                <a:solidFill>
                  <a:srgbClr val="3F5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에스코어 드림 8" pitchFamily="34" charset="0"/>
              </a:rPr>
              <a:t>기술 선정</a:t>
            </a:r>
            <a:endParaRPr lang="en-US" dirty="0">
              <a:solidFill>
                <a:srgbClr val="3F5F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3354" y="896698"/>
            <a:ext cx="1725356" cy="138658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9600" kern="0" spc="-1000" dirty="0" smtClean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에스코어 드림 8" pitchFamily="34" charset="0"/>
              </a:rPr>
              <a:t>02</a:t>
            </a:r>
            <a:endParaRPr 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9215" y="4069786"/>
            <a:ext cx="5285962" cy="7480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300" dirty="0" smtClea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5" pitchFamily="34" charset="0"/>
              </a:rPr>
              <a:t>02. </a:t>
            </a:r>
            <a:r>
              <a:rPr lang="ko-KR" altLang="en-US" sz="3600" kern="0" spc="-300" dirty="0" smtClea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5" pitchFamily="34" charset="0"/>
              </a:rPr>
              <a:t>개발 환경 선정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9215" y="4941654"/>
            <a:ext cx="5285962" cy="7480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300" dirty="0" smtClea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5" pitchFamily="34" charset="0"/>
              </a:rPr>
              <a:t>03. </a:t>
            </a:r>
            <a:r>
              <a:rPr lang="ko-KR" altLang="en-US" sz="3600" kern="0" spc="-300" dirty="0" smtClea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5" pitchFamily="34" charset="0"/>
              </a:rPr>
              <a:t>진행 상황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2127928" y="1513797"/>
            <a:ext cx="356590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Front-End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30862" y="989827"/>
            <a:ext cx="5021423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 선정</a:t>
            </a:r>
            <a:endParaRPr lang="ko-KR" altLang="en-US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862313"/>
            <a:ext cx="10346144" cy="53021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35832" y="8420100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</a:t>
            </a:r>
            <a:endParaRPr lang="ko-KR" altLang="en-US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292341" y="8588353"/>
            <a:ext cx="967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vs</a:t>
            </a:r>
            <a:endParaRPr lang="ko-KR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125200" y="8420100"/>
            <a:ext cx="4080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Mobile App</a:t>
            </a:r>
            <a:endParaRPr lang="ko-KR" altLang="en-US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2" name="그룹 1006"/>
          <p:cNvGrpSpPr/>
          <p:nvPr/>
        </p:nvGrpSpPr>
        <p:grpSpPr>
          <a:xfrm>
            <a:off x="11051089" y="9270901"/>
            <a:ext cx="4228571" cy="145057"/>
            <a:chOff x="6104762" y="5046529"/>
            <a:chExt cx="4228571" cy="145057"/>
          </a:xfrm>
        </p:grpSpPr>
        <p:pic>
          <p:nvPicPr>
            <p:cNvPr id="33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4762" y="5046529"/>
              <a:ext cx="4228571" cy="145057"/>
            </a:xfrm>
            <a:prstGeom prst="rect">
              <a:avLst/>
            </a:prstGeom>
          </p:spPr>
        </p:pic>
      </p:grpSp>
      <p:pic>
        <p:nvPicPr>
          <p:cNvPr id="35" name="그림 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4937" y="192233"/>
            <a:ext cx="703792" cy="41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2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8" grpId="0"/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9215" y="3054557"/>
            <a:ext cx="4898413" cy="95955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8" pitchFamily="34" charset="0"/>
              </a:rPr>
              <a:t>01. </a:t>
            </a:r>
            <a:r>
              <a:rPr lang="ko-KR" altLang="en-US" sz="3600" kern="0" spc="-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8" pitchFamily="34" charset="0"/>
              </a:rPr>
              <a:t>기술 선정</a:t>
            </a:r>
            <a:endParaRPr 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3354" y="896698"/>
            <a:ext cx="1725356" cy="138658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9600" kern="0" spc="-1000" dirty="0" smtClean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에스코어 드림 8" pitchFamily="34" charset="0"/>
              </a:rPr>
              <a:t>02</a:t>
            </a:r>
            <a:endParaRPr 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9215" y="3889431"/>
            <a:ext cx="5285962" cy="7480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600" kern="0" spc="-300" dirty="0" smtClean="0">
                <a:solidFill>
                  <a:srgbClr val="3F5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에스코어 드림 5" pitchFamily="34" charset="0"/>
              </a:rPr>
              <a:t>02 </a:t>
            </a:r>
            <a:r>
              <a:rPr lang="ko-KR" altLang="en-US" sz="4600" kern="0" spc="-300" dirty="0" smtClean="0">
                <a:solidFill>
                  <a:srgbClr val="3F5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에스코어 드림 5" pitchFamily="34" charset="0"/>
              </a:rPr>
              <a:t>개발 환경 선정</a:t>
            </a:r>
            <a:endParaRPr lang="en-US" sz="4600" dirty="0">
              <a:solidFill>
                <a:srgbClr val="3F5F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9215" y="4941654"/>
            <a:ext cx="5285962" cy="7480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300" dirty="0" smtClea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5" pitchFamily="34" charset="0"/>
              </a:rPr>
              <a:t>03. </a:t>
            </a:r>
            <a:r>
              <a:rPr lang="ko-KR" altLang="en-US" sz="3600" kern="0" spc="-300" dirty="0" smtClea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5" pitchFamily="34" charset="0"/>
              </a:rPr>
              <a:t>진행 상황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2127928" y="1513797"/>
            <a:ext cx="356590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Front-End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30862" y="989827"/>
            <a:ext cx="705633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환경 선정</a:t>
            </a:r>
            <a:endParaRPr lang="ko-KR" altLang="en-US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4937" y="192233"/>
            <a:ext cx="703792" cy="41070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1597754" y="4001825"/>
            <a:ext cx="5348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iOS, Android 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동시 개발 가능</a:t>
            </a:r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1567528" y="4760784"/>
            <a:ext cx="6697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수정된 코드를 바로 확인 가능 </a:t>
            </a:r>
            <a:r>
              <a:rPr lang="en-US" altLang="ko-KR" sz="2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(Live Reload)</a:t>
            </a:r>
            <a:endParaRPr lang="ko-KR" altLang="en-US" sz="22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2206017" y="7161856"/>
            <a:ext cx="4535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React</a:t>
            </a:r>
            <a:r>
              <a:rPr lang="ko-KR" altLang="en-US" sz="3600" dirty="0" smtClean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를 이용하여 개발했던 경험이 있음</a:t>
            </a:r>
            <a:r>
              <a:rPr lang="en-US" altLang="ko-KR" sz="3600" dirty="0" smtClean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3600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 rot="5400000">
            <a:off x="14152794" y="6276339"/>
            <a:ext cx="641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7109220" y="3162300"/>
            <a:ext cx="3832530" cy="6357040"/>
            <a:chOff x="7109220" y="3162300"/>
            <a:chExt cx="3832530" cy="6357040"/>
          </a:xfrm>
        </p:grpSpPr>
        <p:grpSp>
          <p:nvGrpSpPr>
            <p:cNvPr id="29" name="그룹 28"/>
            <p:cNvGrpSpPr/>
            <p:nvPr/>
          </p:nvGrpSpPr>
          <p:grpSpPr>
            <a:xfrm>
              <a:off x="7109220" y="4387070"/>
              <a:ext cx="2499621" cy="2908009"/>
              <a:chOff x="6779368" y="3366416"/>
              <a:chExt cx="2499621" cy="2908009"/>
            </a:xfrm>
          </p:grpSpPr>
          <p:grpSp>
            <p:nvGrpSpPr>
              <p:cNvPr id="20" name="그룹 19"/>
              <p:cNvGrpSpPr/>
              <p:nvPr/>
            </p:nvGrpSpPr>
            <p:grpSpPr>
              <a:xfrm>
                <a:off x="6949179" y="3366416"/>
                <a:ext cx="2160000" cy="2160000"/>
                <a:chOff x="7448048" y="3467100"/>
                <a:chExt cx="2160000" cy="2160000"/>
              </a:xfrm>
            </p:grpSpPr>
            <p:sp>
              <p:nvSpPr>
                <p:cNvPr id="19" name="타원 18"/>
                <p:cNvSpPr/>
                <p:nvPr/>
              </p:nvSpPr>
              <p:spPr>
                <a:xfrm>
                  <a:off x="7448048" y="3467100"/>
                  <a:ext cx="2160000" cy="2160000"/>
                </a:xfrm>
                <a:prstGeom prst="ellipse">
                  <a:avLst/>
                </a:prstGeom>
                <a:solidFill>
                  <a:srgbClr val="3F5FFF"/>
                </a:solidFill>
                <a:ln>
                  <a:solidFill>
                    <a:srgbClr val="3F5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7" name="그림 16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08048" y="3916866"/>
                  <a:ext cx="1440000" cy="1260467"/>
                </a:xfrm>
                <a:prstGeom prst="rect">
                  <a:avLst/>
                </a:prstGeom>
              </p:spPr>
            </p:pic>
          </p:grpSp>
          <p:sp>
            <p:nvSpPr>
              <p:cNvPr id="26" name="TextBox 25"/>
              <p:cNvSpPr txBox="1"/>
              <p:nvPr/>
            </p:nvSpPr>
            <p:spPr>
              <a:xfrm>
                <a:off x="6779368" y="5751205"/>
                <a:ext cx="2499621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 smtClean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React Native</a:t>
                </a:r>
                <a:endParaRPr lang="ko-KR" altLang="en-US" sz="2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54" name="그룹 1011"/>
            <p:cNvGrpSpPr/>
            <p:nvPr/>
          </p:nvGrpSpPr>
          <p:grpSpPr>
            <a:xfrm>
              <a:off x="10842885" y="3162300"/>
              <a:ext cx="98865" cy="6357040"/>
              <a:chOff x="8021149" y="6039434"/>
              <a:chExt cx="43148" cy="2225711"/>
            </a:xfrm>
          </p:grpSpPr>
          <p:pic>
            <p:nvPicPr>
              <p:cNvPr id="55" name="Object 4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6929867" y="7130716"/>
                <a:ext cx="2225711" cy="43148"/>
              </a:xfrm>
              <a:prstGeom prst="rect">
                <a:avLst/>
              </a:prstGeom>
            </p:spPr>
          </p:pic>
        </p:grpSp>
      </p:grpSp>
      <p:sp>
        <p:nvSpPr>
          <p:cNvPr id="56" name="TextBox 55"/>
          <p:cNvSpPr txBox="1"/>
          <p:nvPr/>
        </p:nvSpPr>
        <p:spPr>
          <a:xfrm>
            <a:off x="11567528" y="5519743"/>
            <a:ext cx="6697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다양한 </a:t>
            </a:r>
            <a:r>
              <a:rPr lang="ko-KR" altLang="en-US" sz="28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아키텍쳐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패턴 지원 </a:t>
            </a:r>
            <a:r>
              <a:rPr lang="en-US" altLang="ko-KR" sz="2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2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Redux</a:t>
            </a:r>
            <a:r>
              <a:rPr lang="en-US" altLang="ko-KR" sz="2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2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MobX</a:t>
            </a:r>
            <a:r>
              <a:rPr lang="en-US" altLang="ko-KR" sz="2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2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902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9" grpId="0"/>
      <p:bldP spid="50" grpId="0"/>
      <p:bldP spid="40" grpId="0"/>
      <p:bldP spid="5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9215" y="3054557"/>
            <a:ext cx="4898413" cy="95955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8" pitchFamily="34" charset="0"/>
              </a:rPr>
              <a:t>01. </a:t>
            </a:r>
            <a:r>
              <a:rPr lang="ko-KR" altLang="en-US" sz="3600" kern="0" spc="-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8" pitchFamily="34" charset="0"/>
              </a:rPr>
              <a:t>기술 선정</a:t>
            </a:r>
            <a:endParaRPr 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3354" y="896698"/>
            <a:ext cx="1725356" cy="138658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9600" kern="0" spc="-1000" dirty="0" smtClean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에스코어 드림 8" pitchFamily="34" charset="0"/>
              </a:rPr>
              <a:t>02</a:t>
            </a:r>
            <a:endParaRPr 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9215" y="3889431"/>
            <a:ext cx="5285962" cy="7480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5" pitchFamily="34" charset="0"/>
              </a:rPr>
              <a:t>02. </a:t>
            </a:r>
            <a:r>
              <a:rPr lang="ko-KR" altLang="en-US" sz="3600" kern="0" spc="-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5" pitchFamily="34" charset="0"/>
              </a:rPr>
              <a:t>개발 환경 선정</a:t>
            </a:r>
            <a:endParaRPr 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9215" y="4723185"/>
            <a:ext cx="5285962" cy="7480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600" kern="0" spc="-300" dirty="0" smtClean="0">
                <a:solidFill>
                  <a:srgbClr val="3F5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에스코어 드림 5" pitchFamily="34" charset="0"/>
              </a:rPr>
              <a:t>03 </a:t>
            </a:r>
            <a:r>
              <a:rPr lang="ko-KR" altLang="en-US" sz="4600" kern="0" spc="-300" dirty="0" smtClean="0">
                <a:solidFill>
                  <a:srgbClr val="3F5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에스코어 드림 5" pitchFamily="34" charset="0"/>
              </a:rPr>
              <a:t>진행 상황</a:t>
            </a:r>
            <a:endParaRPr lang="en-US" sz="4600" dirty="0">
              <a:solidFill>
                <a:srgbClr val="3F5F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2127928" y="1513797"/>
            <a:ext cx="356590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Front-End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30862" y="989827"/>
            <a:ext cx="507513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2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 상황</a:t>
            </a:r>
            <a:endParaRPr lang="ko-KR" altLang="en-US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4937" y="192233"/>
            <a:ext cx="703792" cy="410706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12357109" y="5012663"/>
            <a:ext cx="4627148" cy="468000"/>
            <a:chOff x="12379309" y="4741188"/>
            <a:chExt cx="4627148" cy="468000"/>
          </a:xfrm>
        </p:grpSpPr>
        <p:sp>
          <p:nvSpPr>
            <p:cNvPr id="53" name="직사각형 52"/>
            <p:cNvSpPr/>
            <p:nvPr/>
          </p:nvSpPr>
          <p:spPr>
            <a:xfrm>
              <a:off x="12379309" y="4741188"/>
              <a:ext cx="468000" cy="46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12446018" y="4744356"/>
              <a:ext cx="4560439" cy="461665"/>
              <a:chOff x="11628803" y="4229870"/>
              <a:chExt cx="4560439" cy="46166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12115800" y="4229870"/>
                <a:ext cx="40734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날짜 선택을 위한 달력</a:t>
                </a:r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28803" y="4276451"/>
                <a:ext cx="360000" cy="360000"/>
              </a:xfrm>
              <a:prstGeom prst="rect">
                <a:avLst/>
              </a:prstGeom>
            </p:spPr>
          </p:pic>
        </p:grpSp>
      </p:grpSp>
      <p:grpSp>
        <p:nvGrpSpPr>
          <p:cNvPr id="30" name="그룹 29"/>
          <p:cNvGrpSpPr/>
          <p:nvPr/>
        </p:nvGrpSpPr>
        <p:grpSpPr>
          <a:xfrm>
            <a:off x="12344400" y="4035447"/>
            <a:ext cx="4639857" cy="480976"/>
            <a:chOff x="12366600" y="3763972"/>
            <a:chExt cx="4639857" cy="480976"/>
          </a:xfrm>
        </p:grpSpPr>
        <p:sp>
          <p:nvSpPr>
            <p:cNvPr id="25" name="직사각형 24"/>
            <p:cNvSpPr/>
            <p:nvPr/>
          </p:nvSpPr>
          <p:spPr>
            <a:xfrm>
              <a:off x="12366600" y="3763972"/>
              <a:ext cx="468000" cy="46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12420600" y="3783283"/>
              <a:ext cx="4585857" cy="461665"/>
              <a:chOff x="11603385" y="5031974"/>
              <a:chExt cx="4585857" cy="461665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12115800" y="5031974"/>
                <a:ext cx="40734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회원가입 </a:t>
                </a:r>
                <a:r>
                  <a:rPr lang="en-US" altLang="ko-KR" sz="24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/ </a:t>
                </a:r>
                <a:r>
                  <a:rPr lang="ko-KR" altLang="en-US" sz="24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로그인 </a:t>
                </a:r>
                <a:r>
                  <a:rPr lang="en-US" altLang="ko-KR" sz="24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/ </a:t>
                </a:r>
                <a:r>
                  <a:rPr lang="ko-KR" altLang="en-US" sz="24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로그아웃</a:t>
                </a:r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pic>
            <p:nvPicPr>
              <p:cNvPr id="38" name="그림 3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03385" y="5054126"/>
                <a:ext cx="360000" cy="360000"/>
              </a:xfrm>
              <a:prstGeom prst="rect">
                <a:avLst/>
              </a:prstGeom>
            </p:spPr>
          </p:pic>
        </p:grpSp>
      </p:grpSp>
      <p:grpSp>
        <p:nvGrpSpPr>
          <p:cNvPr id="27" name="그룹 26"/>
          <p:cNvGrpSpPr/>
          <p:nvPr/>
        </p:nvGrpSpPr>
        <p:grpSpPr>
          <a:xfrm>
            <a:off x="12344400" y="5987263"/>
            <a:ext cx="4627148" cy="472474"/>
            <a:chOff x="12379309" y="5705429"/>
            <a:chExt cx="4627148" cy="472474"/>
          </a:xfrm>
        </p:grpSpPr>
        <p:sp>
          <p:nvSpPr>
            <p:cNvPr id="57" name="직사각형 56"/>
            <p:cNvSpPr/>
            <p:nvPr/>
          </p:nvSpPr>
          <p:spPr>
            <a:xfrm>
              <a:off x="12379309" y="5709903"/>
              <a:ext cx="468000" cy="46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12446018" y="5705429"/>
              <a:ext cx="4560439" cy="461665"/>
              <a:chOff x="11628803" y="4229870"/>
              <a:chExt cx="4560439" cy="461665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12115800" y="4229870"/>
                <a:ext cx="40734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카메라 촬영 후 이미지 전송</a:t>
                </a:r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pic>
            <p:nvPicPr>
              <p:cNvPr id="43" name="그림 42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28803" y="4280702"/>
                <a:ext cx="360000" cy="360000"/>
              </a:xfrm>
              <a:prstGeom prst="rect">
                <a:avLst/>
              </a:prstGeom>
            </p:spPr>
          </p:pic>
        </p:grpSp>
      </p:grpSp>
      <p:grpSp>
        <p:nvGrpSpPr>
          <p:cNvPr id="31" name="그룹 30"/>
          <p:cNvGrpSpPr/>
          <p:nvPr/>
        </p:nvGrpSpPr>
        <p:grpSpPr>
          <a:xfrm>
            <a:off x="12344400" y="6948336"/>
            <a:ext cx="4639857" cy="471701"/>
            <a:chOff x="12366600" y="6678618"/>
            <a:chExt cx="4639857" cy="471701"/>
          </a:xfrm>
        </p:grpSpPr>
        <p:sp>
          <p:nvSpPr>
            <p:cNvPr id="58" name="직사각형 57"/>
            <p:cNvSpPr/>
            <p:nvPr/>
          </p:nvSpPr>
          <p:spPr>
            <a:xfrm>
              <a:off x="12366600" y="6678618"/>
              <a:ext cx="468000" cy="46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933015" y="6688654"/>
              <a:ext cx="40734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체크리스트 작성</a:t>
              </a:r>
              <a:endPara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12344400" y="7929481"/>
            <a:ext cx="4639857" cy="471701"/>
            <a:chOff x="12366600" y="7800464"/>
            <a:chExt cx="4639857" cy="471701"/>
          </a:xfrm>
        </p:grpSpPr>
        <p:sp>
          <p:nvSpPr>
            <p:cNvPr id="59" name="직사각형 58"/>
            <p:cNvSpPr/>
            <p:nvPr/>
          </p:nvSpPr>
          <p:spPr>
            <a:xfrm>
              <a:off x="12366600" y="7800464"/>
              <a:ext cx="468000" cy="46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2933015" y="7810500"/>
              <a:ext cx="40734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체크리스트 비교 및 수정</a:t>
              </a:r>
              <a:endPara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3" name="중간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1"/>
          <a:srcRect l="37500" r="37500"/>
          <a:stretch/>
        </p:blipFill>
        <p:spPr>
          <a:xfrm>
            <a:off x="6706101" y="2705100"/>
            <a:ext cx="3234535" cy="681583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329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84122" y="2735226"/>
            <a:ext cx="4168241" cy="4751774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26200" kern="0" spc="200" dirty="0" smtClean="0">
                <a:solidFill>
                  <a:srgbClr val="FFFFFF"/>
                </a:solidFill>
                <a:latin typeface="Bahnschrift Condensed" panose="020B0502040204020203" pitchFamily="34" charset="0"/>
                <a:cs typeface="Bebas Neue" pitchFamily="34" charset="0"/>
              </a:rPr>
              <a:t>03</a:t>
            </a:r>
            <a:endParaRPr lang="en-US" sz="1600" dirty="0">
              <a:latin typeface="Bahnschrift Condensed" panose="020B0502040204020203" pitchFamily="34" charset="0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6587148" y="4845004"/>
            <a:ext cx="40386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Back-End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1430000" y="4845004"/>
            <a:ext cx="2590800" cy="1054494"/>
            <a:chOff x="11324237" y="4977959"/>
            <a:chExt cx="2590800" cy="1054494"/>
          </a:xfrm>
        </p:grpSpPr>
        <p:sp>
          <p:nvSpPr>
            <p:cNvPr id="9" name="TextBox 8"/>
            <p:cNvSpPr txBox="1"/>
            <p:nvPr/>
          </p:nvSpPr>
          <p:spPr>
            <a:xfrm>
              <a:off x="11324237" y="4977959"/>
              <a:ext cx="25908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01. 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개발 환경 선정</a:t>
              </a:r>
              <a:endPara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1324237" y="5570788"/>
              <a:ext cx="248267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02. 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진행 상황</a:t>
              </a:r>
              <a:endPara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4937" y="192233"/>
            <a:ext cx="703792" cy="41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0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9215" y="3054557"/>
            <a:ext cx="4898413" cy="95955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600" kern="0" spc="-400" dirty="0" smtClean="0">
                <a:solidFill>
                  <a:srgbClr val="3F5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에스코어 드림 8" pitchFamily="34" charset="0"/>
              </a:rPr>
              <a:t>01 </a:t>
            </a:r>
            <a:r>
              <a:rPr lang="ko-KR" altLang="en-US" sz="4600" kern="0" spc="-400" dirty="0" smtClean="0">
                <a:solidFill>
                  <a:srgbClr val="3F5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에스코어 드림 8" pitchFamily="34" charset="0"/>
              </a:rPr>
              <a:t>개발 환경 선정</a:t>
            </a:r>
            <a:endParaRPr lang="en-US" dirty="0">
              <a:solidFill>
                <a:srgbClr val="3F5F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3354" y="896698"/>
            <a:ext cx="1725356" cy="138658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9600" kern="0" spc="-1000" dirty="0" smtClean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에스코어 드림 8" pitchFamily="34" charset="0"/>
              </a:rPr>
              <a:t>03</a:t>
            </a:r>
            <a:endParaRPr 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9215" y="4069786"/>
            <a:ext cx="5285962" cy="7480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300" dirty="0" smtClea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5" pitchFamily="34" charset="0"/>
              </a:rPr>
              <a:t>02. </a:t>
            </a:r>
            <a:r>
              <a:rPr lang="ko-KR" altLang="en-US" sz="3600" kern="0" spc="-300" dirty="0" smtClea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5" pitchFamily="34" charset="0"/>
              </a:rPr>
              <a:t>진행 상황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2127928" y="1513797"/>
            <a:ext cx="356590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Back-End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30862" y="989827"/>
            <a:ext cx="690393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2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환경 </a:t>
            </a:r>
            <a:r>
              <a:rPr lang="ko-KR" altLang="en-US" sz="7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선정</a:t>
            </a:r>
            <a:endParaRPr lang="ko-KR" altLang="en-US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7873" y="4443790"/>
            <a:ext cx="5342701" cy="5342701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4937" y="192233"/>
            <a:ext cx="703792" cy="41070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491" y="3803384"/>
            <a:ext cx="5910391" cy="171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3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9215" y="3054557"/>
            <a:ext cx="4898413" cy="95955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8" pitchFamily="34" charset="0"/>
              </a:rPr>
              <a:t>01. </a:t>
            </a:r>
            <a:r>
              <a:rPr lang="ko-KR" altLang="en-US" sz="3600" kern="0" spc="-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8" pitchFamily="34" charset="0"/>
              </a:rPr>
              <a:t>개발 환경 선정</a:t>
            </a:r>
            <a:endParaRPr 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3354" y="896698"/>
            <a:ext cx="1725356" cy="138658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9600" kern="0" spc="-1000" dirty="0" smtClean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에스코어 드림 8" pitchFamily="34" charset="0"/>
              </a:rPr>
              <a:t>03</a:t>
            </a:r>
            <a:endParaRPr 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9215" y="3941983"/>
            <a:ext cx="5285962" cy="7480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600" kern="0" spc="-300" dirty="0" smtClean="0">
                <a:solidFill>
                  <a:srgbClr val="3F5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에스코어 드림 5" pitchFamily="34" charset="0"/>
              </a:rPr>
              <a:t>02 </a:t>
            </a:r>
            <a:r>
              <a:rPr lang="ko-KR" altLang="en-US" sz="4600" kern="0" spc="-300" dirty="0" smtClean="0">
                <a:solidFill>
                  <a:srgbClr val="3F5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에스코어 드림 5" pitchFamily="34" charset="0"/>
              </a:rPr>
              <a:t>진행 상황</a:t>
            </a:r>
            <a:endParaRPr lang="en-US" sz="4600" dirty="0">
              <a:solidFill>
                <a:srgbClr val="3F5F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2127928" y="1513797"/>
            <a:ext cx="356590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Back-End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30862" y="989827"/>
            <a:ext cx="507513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 상황</a:t>
            </a:r>
            <a:endParaRPr lang="ko-KR" altLang="en-US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4937" y="192233"/>
            <a:ext cx="703792" cy="41070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36" r="78213" b="7016"/>
          <a:stretch/>
        </p:blipFill>
        <p:spPr>
          <a:xfrm>
            <a:off x="6151698" y="3557033"/>
            <a:ext cx="4853489" cy="7267802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12357109" y="5293203"/>
            <a:ext cx="4627148" cy="468000"/>
            <a:chOff x="12379309" y="4741188"/>
            <a:chExt cx="4627148" cy="468000"/>
          </a:xfrm>
        </p:grpSpPr>
        <p:sp>
          <p:nvSpPr>
            <p:cNvPr id="20" name="직사각형 19"/>
            <p:cNvSpPr/>
            <p:nvPr/>
          </p:nvSpPr>
          <p:spPr>
            <a:xfrm>
              <a:off x="12379309" y="4741188"/>
              <a:ext cx="468000" cy="46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12446018" y="4744356"/>
              <a:ext cx="4560439" cy="461665"/>
              <a:chOff x="11628803" y="4229870"/>
              <a:chExt cx="4560439" cy="461665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12115800" y="4229870"/>
                <a:ext cx="40734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체크리스트 </a:t>
                </a:r>
                <a:r>
                  <a:rPr lang="en-US" altLang="ko-KR" sz="24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CRUD</a:t>
                </a:r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28803" y="4276451"/>
                <a:ext cx="360000" cy="360000"/>
              </a:xfrm>
              <a:prstGeom prst="rect">
                <a:avLst/>
              </a:prstGeom>
            </p:spPr>
          </p:pic>
        </p:grpSp>
      </p:grpSp>
      <p:grpSp>
        <p:nvGrpSpPr>
          <p:cNvPr id="24" name="그룹 23"/>
          <p:cNvGrpSpPr/>
          <p:nvPr/>
        </p:nvGrpSpPr>
        <p:grpSpPr>
          <a:xfrm>
            <a:off x="12344400" y="4315987"/>
            <a:ext cx="4639857" cy="480976"/>
            <a:chOff x="12366600" y="3763972"/>
            <a:chExt cx="4639857" cy="480976"/>
          </a:xfrm>
        </p:grpSpPr>
        <p:sp>
          <p:nvSpPr>
            <p:cNvPr id="25" name="직사각형 24"/>
            <p:cNvSpPr/>
            <p:nvPr/>
          </p:nvSpPr>
          <p:spPr>
            <a:xfrm>
              <a:off x="12366600" y="3763972"/>
              <a:ext cx="468000" cy="46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12420600" y="3783283"/>
              <a:ext cx="4585857" cy="461665"/>
              <a:chOff x="11603385" y="5031974"/>
              <a:chExt cx="4585857" cy="461665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12115800" y="5031974"/>
                <a:ext cx="40734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회원 </a:t>
                </a:r>
                <a:r>
                  <a:rPr lang="en-US" altLang="ko-KR" sz="24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CRUD</a:t>
                </a:r>
                <a:endPara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03385" y="5054126"/>
                <a:ext cx="360000" cy="360000"/>
              </a:xfrm>
              <a:prstGeom prst="rect">
                <a:avLst/>
              </a:prstGeom>
            </p:spPr>
          </p:pic>
        </p:grpSp>
      </p:grpSp>
      <p:grpSp>
        <p:nvGrpSpPr>
          <p:cNvPr id="29" name="그룹 28"/>
          <p:cNvGrpSpPr/>
          <p:nvPr/>
        </p:nvGrpSpPr>
        <p:grpSpPr>
          <a:xfrm>
            <a:off x="12344400" y="6267803"/>
            <a:ext cx="4627148" cy="472474"/>
            <a:chOff x="12379309" y="5705429"/>
            <a:chExt cx="4627148" cy="472474"/>
          </a:xfrm>
        </p:grpSpPr>
        <p:sp>
          <p:nvSpPr>
            <p:cNvPr id="30" name="직사각형 29"/>
            <p:cNvSpPr/>
            <p:nvPr/>
          </p:nvSpPr>
          <p:spPr>
            <a:xfrm>
              <a:off x="12379309" y="5709903"/>
              <a:ext cx="468000" cy="46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2933015" y="5705429"/>
              <a:ext cx="40734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여행 물품 추천 알고리즘</a:t>
              </a:r>
              <a:endPara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2344400" y="7228876"/>
            <a:ext cx="4639857" cy="471701"/>
            <a:chOff x="12366600" y="6678618"/>
            <a:chExt cx="4639857" cy="471701"/>
          </a:xfrm>
        </p:grpSpPr>
        <p:sp>
          <p:nvSpPr>
            <p:cNvPr id="36" name="직사각형 35"/>
            <p:cNvSpPr/>
            <p:nvPr/>
          </p:nvSpPr>
          <p:spPr>
            <a:xfrm>
              <a:off x="12366600" y="6678618"/>
              <a:ext cx="468000" cy="46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2933015" y="6688654"/>
              <a:ext cx="40734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날씨 </a:t>
              </a:r>
              <a:r>
                <a:rPr lang="en-US" altLang="ko-KR" sz="24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API</a:t>
              </a:r>
              <a:endPara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301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425537" y="2139154"/>
            <a:ext cx="5630859" cy="94603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8500" b="1" kern="0" spc="300" dirty="0" smtClean="0">
                <a:solidFill>
                  <a:srgbClr val="000000"/>
                </a:solidFill>
                <a:latin typeface="Bahnschrift Condensed" panose="020B0502040204020203" pitchFamily="34" charset="0"/>
                <a:ea typeface="에스코어 드림 5 Medium" panose="020B0503030302020204" pitchFamily="34" charset="-127"/>
                <a:cs typeface="Bebas Neue" pitchFamily="34" charset="0"/>
              </a:rPr>
              <a:t>CONTENTS</a:t>
            </a:r>
            <a:endParaRPr lang="en-US" sz="8500" b="1" dirty="0">
              <a:latin typeface="Bahnschrift Condensed" panose="020B0502040204020203" pitchFamily="34" charset="0"/>
              <a:ea typeface="에스코어 드림 5 Medium" panose="020B0503030302020204" pitchFamily="34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1059" y="2572580"/>
            <a:ext cx="1055941" cy="668154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</a:t>
            </a:r>
            <a:endParaRPr 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70248" y="4380843"/>
            <a:ext cx="2464552" cy="668154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3600" kern="0" spc="-200" dirty="0" smtClea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Front-End</a:t>
            </a:r>
            <a:endParaRPr 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2522541" y="3605104"/>
            <a:ext cx="3826087" cy="313458"/>
            <a:chOff x="2522541" y="3605104"/>
            <a:chExt cx="3826087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22541" y="3605104"/>
              <a:ext cx="3826087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94224" y="5222544"/>
            <a:ext cx="9271840" cy="43148"/>
            <a:chOff x="2694224" y="5222544"/>
            <a:chExt cx="9271840" cy="431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2694224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9205924" y="6189106"/>
            <a:ext cx="2508094" cy="668154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3600" kern="0" spc="-200" dirty="0" smtClea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4" pitchFamily="34" charset="0"/>
              </a:rPr>
              <a:t>Back-End</a:t>
            </a:r>
            <a:endParaRPr 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94591" y="2315283"/>
            <a:ext cx="1143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 smtClean="0">
                <a:latin typeface="Bahnschrift Condensed" panose="020B0502040204020203" pitchFamily="34" charset="0"/>
              </a:rPr>
              <a:t>01</a:t>
            </a:r>
            <a:endParaRPr lang="ko-KR" altLang="en-US" sz="6600" b="1" dirty="0">
              <a:latin typeface="Bahnschrift Condensed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094591" y="4136122"/>
            <a:ext cx="1143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 smtClean="0">
                <a:latin typeface="Bahnschrift Condensed" panose="020B0502040204020203" pitchFamily="34" charset="0"/>
              </a:rPr>
              <a:t>02</a:t>
            </a:r>
            <a:endParaRPr lang="ko-KR" altLang="en-US" sz="6600" b="1" dirty="0">
              <a:latin typeface="Bahnschrift Condensed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97736" y="5956961"/>
            <a:ext cx="1143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 smtClean="0">
                <a:latin typeface="Bahnschrift Condensed" panose="020B0502040204020203" pitchFamily="34" charset="0"/>
              </a:rPr>
              <a:t>03</a:t>
            </a:r>
            <a:endParaRPr lang="ko-KR" altLang="en-US" sz="6600" b="1" dirty="0">
              <a:latin typeface="Bahnschrift Condensed" panose="020B0502040204020203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4937" y="192233"/>
            <a:ext cx="703792" cy="4107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1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84122" y="2735226"/>
            <a:ext cx="4168241" cy="4751774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26200" kern="0" spc="200" dirty="0" smtClean="0">
                <a:solidFill>
                  <a:srgbClr val="FFFFFF"/>
                </a:solidFill>
                <a:latin typeface="Bahnschrift Condensed" panose="020B0502040204020203" pitchFamily="34" charset="0"/>
                <a:cs typeface="Bebas Neue" pitchFamily="34" charset="0"/>
              </a:rPr>
              <a:t>01</a:t>
            </a:r>
            <a:endParaRPr lang="en-US" sz="1600" dirty="0">
              <a:latin typeface="Bahnschrift Condensed" panose="020B0502040204020203" pitchFamily="34" charset="0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7391400" y="4210735"/>
            <a:ext cx="2514600" cy="22159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38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</a:t>
            </a:r>
            <a:endParaRPr lang="ko-KR" altLang="en-US" sz="13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1430000" y="4213344"/>
            <a:ext cx="3240000" cy="2240152"/>
            <a:chOff x="11324237" y="4385130"/>
            <a:chExt cx="3240000" cy="2240152"/>
          </a:xfrm>
        </p:grpSpPr>
        <p:sp>
          <p:nvSpPr>
            <p:cNvPr id="6" name="TextBox 5"/>
            <p:cNvSpPr txBox="1"/>
            <p:nvPr/>
          </p:nvSpPr>
          <p:spPr>
            <a:xfrm>
              <a:off x="11324237" y="4385130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01. 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기술 선정</a:t>
              </a:r>
              <a:endPara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324237" y="4977959"/>
              <a:ext cx="216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02. 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 선정</a:t>
              </a:r>
              <a:endPara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1324237" y="5570788"/>
              <a:ext cx="248267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03. 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학습 및 인식</a:t>
              </a:r>
              <a:endPara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324237" y="6163617"/>
              <a:ext cx="324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04. 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개선 사항</a:t>
              </a:r>
              <a:endPara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4937" y="192233"/>
            <a:ext cx="703792" cy="4107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9215" y="3054557"/>
            <a:ext cx="4898413" cy="95955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600" kern="0" spc="-400" dirty="0" smtClean="0">
                <a:solidFill>
                  <a:srgbClr val="3F5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에스코어 드림 8" pitchFamily="34" charset="0"/>
              </a:rPr>
              <a:t>01 </a:t>
            </a:r>
            <a:r>
              <a:rPr lang="ko-KR" altLang="en-US" sz="4600" kern="0" spc="-400" dirty="0" smtClean="0">
                <a:solidFill>
                  <a:srgbClr val="3F5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에스코어 드림 8" pitchFamily="34" charset="0"/>
              </a:rPr>
              <a:t>기술 선정</a:t>
            </a:r>
            <a:endParaRPr lang="en-US" dirty="0">
              <a:solidFill>
                <a:srgbClr val="3F5F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3354" y="896698"/>
            <a:ext cx="1725356" cy="138658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9600" kern="0" spc="-1000" dirty="0" smtClean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에스코어 드림 8" pitchFamily="34" charset="0"/>
              </a:rPr>
              <a:t>01</a:t>
            </a:r>
            <a:endParaRPr 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9215" y="4069786"/>
            <a:ext cx="5285962" cy="7480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300" dirty="0" smtClea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5" pitchFamily="34" charset="0"/>
              </a:rPr>
              <a:t>02. </a:t>
            </a:r>
            <a:r>
              <a:rPr lang="ko-KR" altLang="en-US" sz="3600" kern="0" spc="-300" dirty="0" smtClea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5" pitchFamily="34" charset="0"/>
              </a:rPr>
              <a:t>모델 선정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9215" y="4941654"/>
            <a:ext cx="5285962" cy="7480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300" dirty="0" smtClea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5" pitchFamily="34" charset="0"/>
              </a:rPr>
              <a:t>03. </a:t>
            </a:r>
            <a:r>
              <a:rPr lang="ko-KR" altLang="en-US" sz="3600" kern="0" spc="-300" dirty="0" smtClea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5" pitchFamily="34" charset="0"/>
              </a:rPr>
              <a:t>학습 및 인식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1784396" y="1452243"/>
            <a:ext cx="14478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</a:t>
            </a:r>
            <a:endParaRPr lang="ko-KR" altLang="en-US" sz="4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Object 7"/>
          <p:cNvSpPr txBox="1"/>
          <p:nvPr/>
        </p:nvSpPr>
        <p:spPr>
          <a:xfrm>
            <a:off x="589215" y="5813522"/>
            <a:ext cx="5285962" cy="7480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300" dirty="0" smtClea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5" pitchFamily="34" charset="0"/>
              </a:rPr>
              <a:t>04. </a:t>
            </a:r>
            <a:r>
              <a:rPr lang="ko-KR" altLang="en-US" sz="3600" kern="0" spc="-300" dirty="0" smtClea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5" pitchFamily="34" charset="0"/>
              </a:rPr>
              <a:t>개선 사항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30862" y="989827"/>
            <a:ext cx="5021423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 선정</a:t>
            </a:r>
            <a:endParaRPr lang="ko-KR" altLang="en-US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7556371" y="2540753"/>
            <a:ext cx="7758503" cy="3607848"/>
            <a:chOff x="7225327" y="2573522"/>
            <a:chExt cx="7758503" cy="3607848"/>
          </a:xfrm>
        </p:grpSpPr>
        <p:grpSp>
          <p:nvGrpSpPr>
            <p:cNvPr id="17" name="그룹 16"/>
            <p:cNvGrpSpPr/>
            <p:nvPr/>
          </p:nvGrpSpPr>
          <p:grpSpPr>
            <a:xfrm>
              <a:off x="9633752" y="2573522"/>
              <a:ext cx="2941655" cy="2880000"/>
              <a:chOff x="9110260" y="3162300"/>
              <a:chExt cx="2941655" cy="2880000"/>
            </a:xfrm>
          </p:grpSpPr>
          <p:sp>
            <p:nvSpPr>
              <p:cNvPr id="16" name="타원 15"/>
              <p:cNvSpPr/>
              <p:nvPr/>
            </p:nvSpPr>
            <p:spPr>
              <a:xfrm>
                <a:off x="9144000" y="3162300"/>
                <a:ext cx="2880000" cy="2880000"/>
              </a:xfrm>
              <a:prstGeom prst="ellipse">
                <a:avLst/>
              </a:prstGeom>
              <a:solidFill>
                <a:srgbClr val="3F5FFF"/>
              </a:solidFill>
              <a:ln>
                <a:solidFill>
                  <a:srgbClr val="3F5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81096" y="3623461"/>
                <a:ext cx="2199984" cy="1283827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9110260" y="5041333"/>
                <a:ext cx="2941655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800" dirty="0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PACK-MAN</a:t>
                </a:r>
                <a:endParaRPr lang="ko-KR" altLang="en-US" sz="36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7225327" y="5596595"/>
              <a:ext cx="7758503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“</a:t>
              </a:r>
              <a:r>
                <a:rPr lang="en-US" altLang="ko-KR" sz="24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24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준비한 </a:t>
              </a:r>
              <a:r>
                <a:rPr lang="ko-KR" altLang="en-US" sz="2800" b="1" dirty="0" smtClean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물품의 사진</a:t>
              </a:r>
              <a:r>
                <a:rPr lang="ko-KR" altLang="en-US" sz="2800" dirty="0" smtClean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을 찍어</a:t>
              </a:r>
              <a:r>
                <a:rPr lang="ko-KR" altLang="en-US" sz="24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2800" b="1" dirty="0" smtClean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인식</a:t>
              </a:r>
              <a:r>
                <a:rPr lang="ko-KR" altLang="en-US" sz="24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한 후 빠진 물품을 확인 </a:t>
              </a:r>
              <a:r>
                <a:rPr lang="en-US" altLang="ko-KR" sz="3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”</a:t>
              </a:r>
              <a:endPara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48" b="32222"/>
          <a:stretch/>
        </p:blipFill>
        <p:spPr>
          <a:xfrm>
            <a:off x="7018792" y="6483095"/>
            <a:ext cx="3926481" cy="324783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0910637" y="7440717"/>
            <a:ext cx="5653512" cy="132343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객체 인식 </a:t>
            </a:r>
            <a:endParaRPr lang="en-US" altLang="ko-KR" sz="4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4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(Object Detection)</a:t>
            </a:r>
            <a:endParaRPr lang="ko-KR" altLang="en-US" sz="4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4937" y="192233"/>
            <a:ext cx="703792" cy="4107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9215" y="3054557"/>
            <a:ext cx="4898413" cy="95955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8" pitchFamily="34" charset="0"/>
              </a:rPr>
              <a:t>01. </a:t>
            </a:r>
            <a:r>
              <a:rPr lang="ko-KR" altLang="en-US" sz="3600" kern="0" spc="-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8" pitchFamily="34" charset="0"/>
              </a:rPr>
              <a:t>기술 선정</a:t>
            </a:r>
            <a:endParaRPr 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3354" y="896698"/>
            <a:ext cx="1725356" cy="138658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9600" kern="0" spc="-1000" dirty="0" smtClean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에스코어 드림 8" pitchFamily="34" charset="0"/>
              </a:rPr>
              <a:t>01</a:t>
            </a:r>
            <a:endParaRPr 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9215" y="3911736"/>
            <a:ext cx="5285962" cy="7480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600" kern="0" spc="-300" dirty="0" smtClean="0">
                <a:solidFill>
                  <a:srgbClr val="3F5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에스코어 드림 5" pitchFamily="34" charset="0"/>
              </a:rPr>
              <a:t>02 </a:t>
            </a:r>
            <a:r>
              <a:rPr lang="ko-KR" altLang="en-US" sz="4600" kern="0" spc="-300" dirty="0" smtClean="0">
                <a:solidFill>
                  <a:srgbClr val="3F5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에스코어 드림 5" pitchFamily="34" charset="0"/>
              </a:rPr>
              <a:t>모델 선정</a:t>
            </a:r>
            <a:endParaRPr lang="en-US" sz="4600" dirty="0">
              <a:solidFill>
                <a:srgbClr val="3F5F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9215" y="4941654"/>
            <a:ext cx="5285962" cy="7480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600" kern="0" spc="-3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5" pitchFamily="34" charset="0"/>
              </a:rPr>
              <a:t>03. </a:t>
            </a:r>
            <a:r>
              <a:rPr lang="ko-KR" altLang="en-US" sz="3600" kern="0" spc="-3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5" pitchFamily="34" charset="0"/>
              </a:rPr>
              <a:t>학습 및 </a:t>
            </a:r>
            <a:r>
              <a:rPr lang="ko-KR" altLang="en-US" sz="3600" kern="0" spc="-300" dirty="0" smtClea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5" pitchFamily="34" charset="0"/>
              </a:rPr>
              <a:t>인식</a:t>
            </a:r>
            <a:endParaRPr lang="en-US" altLang="ko-KR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1784396" y="1452243"/>
            <a:ext cx="14478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</a:t>
            </a:r>
            <a:endParaRPr lang="ko-KR" altLang="en-US" sz="4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Object 7"/>
          <p:cNvSpPr txBox="1"/>
          <p:nvPr/>
        </p:nvSpPr>
        <p:spPr>
          <a:xfrm>
            <a:off x="589215" y="5813522"/>
            <a:ext cx="5285962" cy="7480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300" dirty="0" smtClea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5" pitchFamily="34" charset="0"/>
              </a:rPr>
              <a:t>04. </a:t>
            </a:r>
            <a:r>
              <a:rPr lang="ko-KR" altLang="en-US" sz="3600" kern="0" spc="-300" dirty="0" smtClea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5" pitchFamily="34" charset="0"/>
              </a:rPr>
              <a:t>개선 사항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30862" y="989827"/>
            <a:ext cx="5021423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선정</a:t>
            </a:r>
            <a:endParaRPr lang="ko-KR" altLang="en-US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55" name="그룹 1011"/>
          <p:cNvGrpSpPr/>
          <p:nvPr/>
        </p:nvGrpSpPr>
        <p:grpSpPr>
          <a:xfrm>
            <a:off x="9486181" y="3082767"/>
            <a:ext cx="98865" cy="6357040"/>
            <a:chOff x="8021149" y="6039434"/>
            <a:chExt cx="43148" cy="2225711"/>
          </a:xfrm>
        </p:grpSpPr>
        <p:pic>
          <p:nvPicPr>
            <p:cNvPr id="56" name="Object 4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6929867" y="7130716"/>
              <a:ext cx="2225711" cy="43148"/>
            </a:xfrm>
            <a:prstGeom prst="rect">
              <a:avLst/>
            </a:prstGeom>
          </p:spPr>
        </p:pic>
      </p:grpSp>
      <p:grpSp>
        <p:nvGrpSpPr>
          <p:cNvPr id="57" name="그룹 1011"/>
          <p:cNvGrpSpPr/>
          <p:nvPr/>
        </p:nvGrpSpPr>
        <p:grpSpPr>
          <a:xfrm>
            <a:off x="13849764" y="3073097"/>
            <a:ext cx="98865" cy="6357040"/>
            <a:chOff x="8021149" y="6039434"/>
            <a:chExt cx="43148" cy="2225711"/>
          </a:xfrm>
        </p:grpSpPr>
        <p:pic>
          <p:nvPicPr>
            <p:cNvPr id="58" name="Object 4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6929867" y="7130716"/>
              <a:ext cx="2225711" cy="43148"/>
            </a:xfrm>
            <a:prstGeom prst="rect">
              <a:avLst/>
            </a:prstGeom>
          </p:spPr>
        </p:pic>
      </p:grpSp>
      <p:grpSp>
        <p:nvGrpSpPr>
          <p:cNvPr id="62" name="그룹 61"/>
          <p:cNvGrpSpPr/>
          <p:nvPr/>
        </p:nvGrpSpPr>
        <p:grpSpPr>
          <a:xfrm>
            <a:off x="5922815" y="3959074"/>
            <a:ext cx="2880000" cy="2880000"/>
            <a:chOff x="5922815" y="3082767"/>
            <a:chExt cx="2880000" cy="2880000"/>
          </a:xfrm>
        </p:grpSpPr>
        <p:grpSp>
          <p:nvGrpSpPr>
            <p:cNvPr id="53" name="그룹 1007"/>
            <p:cNvGrpSpPr/>
            <p:nvPr/>
          </p:nvGrpSpPr>
          <p:grpSpPr>
            <a:xfrm>
              <a:off x="5922815" y="3082767"/>
              <a:ext cx="2880000" cy="2880000"/>
              <a:chOff x="13944894" y="4250878"/>
              <a:chExt cx="2351883" cy="2336050"/>
            </a:xfrm>
          </p:grpSpPr>
          <p:pic>
            <p:nvPicPr>
              <p:cNvPr id="54" name="Object 3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944894" y="4250878"/>
                <a:ext cx="2351883" cy="2336050"/>
              </a:xfrm>
              <a:prstGeom prst="rect">
                <a:avLst/>
              </a:prstGeom>
            </p:spPr>
          </p:pic>
        </p:grpSp>
        <p:sp>
          <p:nvSpPr>
            <p:cNvPr id="11" name="TextBox 10"/>
            <p:cNvSpPr txBox="1"/>
            <p:nvPr/>
          </p:nvSpPr>
          <p:spPr>
            <a:xfrm>
              <a:off x="5965501" y="3959074"/>
              <a:ext cx="2783143" cy="11079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800" dirty="0" smtClean="0">
                  <a:solidFill>
                    <a:srgbClr val="3F5F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SSD</a:t>
              </a:r>
              <a:endParaRPr lang="en-US" altLang="ko-KR" sz="2800" dirty="0" smtClean="0">
                <a:solidFill>
                  <a:srgbClr val="3F5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(Single Shot Detection)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961" name="그룹 960"/>
          <p:cNvGrpSpPr/>
          <p:nvPr/>
        </p:nvGrpSpPr>
        <p:grpSpPr>
          <a:xfrm>
            <a:off x="14649977" y="3955015"/>
            <a:ext cx="2880000" cy="2880000"/>
            <a:chOff x="14649977" y="3082767"/>
            <a:chExt cx="2880000" cy="2880000"/>
          </a:xfrm>
        </p:grpSpPr>
        <p:grpSp>
          <p:nvGrpSpPr>
            <p:cNvPr id="32" name="그룹 1008"/>
            <p:cNvGrpSpPr/>
            <p:nvPr/>
          </p:nvGrpSpPr>
          <p:grpSpPr>
            <a:xfrm>
              <a:off x="14649977" y="3082767"/>
              <a:ext cx="2880000" cy="2880000"/>
              <a:chOff x="14903150" y="6059245"/>
              <a:chExt cx="2351883" cy="2336050"/>
            </a:xfrm>
          </p:grpSpPr>
          <p:pic>
            <p:nvPicPr>
              <p:cNvPr id="33" name="Object 3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903150" y="6059245"/>
                <a:ext cx="2351883" cy="2336050"/>
              </a:xfrm>
              <a:prstGeom prst="rect">
                <a:avLst/>
              </a:prstGeom>
            </p:spPr>
          </p:pic>
        </p:grpSp>
        <p:sp>
          <p:nvSpPr>
            <p:cNvPr id="19" name="TextBox 18"/>
            <p:cNvSpPr txBox="1"/>
            <p:nvPr/>
          </p:nvSpPr>
          <p:spPr>
            <a:xfrm>
              <a:off x="14983088" y="3728680"/>
              <a:ext cx="2213777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800" dirty="0" smtClean="0">
                  <a:solidFill>
                    <a:srgbClr val="3F5F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Faster R-CNN</a:t>
              </a:r>
              <a:endParaRPr lang="ko-KR" altLang="en-US" sz="4800" dirty="0">
                <a:solidFill>
                  <a:srgbClr val="3F5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960" name="그룹 959"/>
          <p:cNvGrpSpPr/>
          <p:nvPr/>
        </p:nvGrpSpPr>
        <p:grpSpPr>
          <a:xfrm>
            <a:off x="10268413" y="3968768"/>
            <a:ext cx="2880000" cy="2860611"/>
            <a:chOff x="10268413" y="3082767"/>
            <a:chExt cx="2880000" cy="2860611"/>
          </a:xfrm>
        </p:grpSpPr>
        <p:grpSp>
          <p:nvGrpSpPr>
            <p:cNvPr id="28" name="그룹 1007"/>
            <p:cNvGrpSpPr/>
            <p:nvPr/>
          </p:nvGrpSpPr>
          <p:grpSpPr>
            <a:xfrm>
              <a:off x="10268413" y="3082767"/>
              <a:ext cx="2880000" cy="2860611"/>
              <a:chOff x="12016039" y="6059246"/>
              <a:chExt cx="2880000" cy="2860611"/>
            </a:xfrm>
          </p:grpSpPr>
          <p:pic>
            <p:nvPicPr>
              <p:cNvPr id="30" name="Object 3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016039" y="6059246"/>
                <a:ext cx="2880000" cy="2860611"/>
              </a:xfrm>
              <a:prstGeom prst="rect">
                <a:avLst/>
              </a:prstGeom>
            </p:spPr>
          </p:pic>
        </p:grpSp>
        <p:sp>
          <p:nvSpPr>
            <p:cNvPr id="61" name="TextBox 60"/>
            <p:cNvSpPr txBox="1"/>
            <p:nvPr/>
          </p:nvSpPr>
          <p:spPr>
            <a:xfrm>
              <a:off x="10316841" y="3959074"/>
              <a:ext cx="2783143" cy="11079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800" dirty="0" smtClean="0">
                  <a:solidFill>
                    <a:srgbClr val="3F5FFF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YOLO</a:t>
              </a:r>
              <a:endParaRPr lang="en-US" altLang="ko-KR" sz="2800" dirty="0" smtClean="0">
                <a:solidFill>
                  <a:srgbClr val="3F5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(You Only Look Once)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466676" y="7192898"/>
            <a:ext cx="378079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비교적 빠른 속도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033998" y="7862536"/>
            <a:ext cx="262238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비교적 높은 정확도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0489376" y="7192898"/>
            <a:ext cx="24380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빠른 속도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9885719" y="7862536"/>
            <a:ext cx="364538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비교적 낮은 정확도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4760456" y="7197430"/>
            <a:ext cx="265903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높은 정확도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4587533" y="7871668"/>
            <a:ext cx="300488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느린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속도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10227331" y="3882115"/>
            <a:ext cx="2988000" cy="2988000"/>
            <a:chOff x="9915331" y="3235015"/>
            <a:chExt cx="3600000" cy="3600000"/>
          </a:xfrm>
        </p:grpSpPr>
        <p:grpSp>
          <p:nvGrpSpPr>
            <p:cNvPr id="47" name="그룹 1006"/>
            <p:cNvGrpSpPr/>
            <p:nvPr/>
          </p:nvGrpSpPr>
          <p:grpSpPr>
            <a:xfrm>
              <a:off x="9915331" y="3235015"/>
              <a:ext cx="3600000" cy="3600000"/>
              <a:chOff x="8508392" y="5714286"/>
              <a:chExt cx="2972422" cy="2976247"/>
            </a:xfrm>
          </p:grpSpPr>
          <p:pic>
            <p:nvPicPr>
              <p:cNvPr id="49" name="Object 2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508392" y="5714286"/>
                <a:ext cx="2972422" cy="2976247"/>
              </a:xfrm>
              <a:prstGeom prst="rect">
                <a:avLst/>
              </a:prstGeom>
            </p:spPr>
          </p:pic>
        </p:grpSp>
        <p:sp>
          <p:nvSpPr>
            <p:cNvPr id="48" name="TextBox 47"/>
            <p:cNvSpPr txBox="1"/>
            <p:nvPr/>
          </p:nvSpPr>
          <p:spPr>
            <a:xfrm>
              <a:off x="10216394" y="4218656"/>
              <a:ext cx="2997873" cy="16327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3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YOLO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(You Only Look Once</a:t>
              </a:r>
              <a:r>
                <a:rPr lang="en-US" altLang="ko-KR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endPara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5451177" y="8532174"/>
            <a:ext cx="378079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사용하기 어려움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4937" y="192233"/>
            <a:ext cx="703792" cy="41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08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63" grpId="0"/>
      <p:bldP spid="69" grpId="0"/>
      <p:bldP spid="72" grpId="0"/>
      <p:bldP spid="77" grpId="0"/>
      <p:bldP spid="79" grpId="0"/>
      <p:bldP spid="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9215" y="3054557"/>
            <a:ext cx="4898413" cy="95955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8" pitchFamily="34" charset="0"/>
              </a:rPr>
              <a:t>01. </a:t>
            </a:r>
            <a:r>
              <a:rPr lang="en-US" sz="3600" kern="0" spc="-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8" pitchFamily="34" charset="0"/>
              </a:rPr>
              <a:t> </a:t>
            </a:r>
            <a:r>
              <a:rPr lang="ko-KR" altLang="en-US" sz="3600" kern="0" spc="-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8" pitchFamily="34" charset="0"/>
              </a:rPr>
              <a:t>기술 </a:t>
            </a:r>
            <a:r>
              <a:rPr lang="ko-KR" altLang="en-US" sz="3600" kern="0" spc="-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8" pitchFamily="34" charset="0"/>
              </a:rPr>
              <a:t>선정</a:t>
            </a:r>
            <a:endParaRPr 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3354" y="896698"/>
            <a:ext cx="1725356" cy="138658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9600" kern="0" spc="-1000" dirty="0" smtClean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에스코어 드림 8" pitchFamily="34" charset="0"/>
              </a:rPr>
              <a:t>01</a:t>
            </a:r>
            <a:endParaRPr 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9215" y="3911736"/>
            <a:ext cx="5285962" cy="7480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5" pitchFamily="34" charset="0"/>
              </a:rPr>
              <a:t>02. </a:t>
            </a:r>
            <a:r>
              <a:rPr lang="ko-KR" altLang="en-US" sz="3600" kern="0" spc="-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5" pitchFamily="34" charset="0"/>
              </a:rPr>
              <a:t>모델 선정</a:t>
            </a:r>
            <a:endParaRPr 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9215" y="4793218"/>
            <a:ext cx="5285962" cy="7480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600" kern="0" spc="-300" dirty="0" smtClean="0">
                <a:solidFill>
                  <a:srgbClr val="3F5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에스코어 드림 5" pitchFamily="34" charset="0"/>
              </a:rPr>
              <a:t>03 </a:t>
            </a:r>
            <a:r>
              <a:rPr lang="ko-KR" altLang="en-US" sz="4600" kern="0" spc="-300" dirty="0" smtClean="0">
                <a:solidFill>
                  <a:srgbClr val="3F5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에스코어 드림 5" pitchFamily="34" charset="0"/>
              </a:rPr>
              <a:t>학습 및 인식 </a:t>
            </a:r>
            <a:endParaRPr lang="en-US" sz="4600" dirty="0">
              <a:solidFill>
                <a:srgbClr val="3F5F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1784396" y="1452243"/>
            <a:ext cx="14478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</a:t>
            </a:r>
            <a:endParaRPr lang="ko-KR" altLang="en-US" sz="4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Object 7"/>
          <p:cNvSpPr txBox="1"/>
          <p:nvPr/>
        </p:nvSpPr>
        <p:spPr>
          <a:xfrm>
            <a:off x="589215" y="5813522"/>
            <a:ext cx="5285962" cy="7480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300" dirty="0" smtClea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5" pitchFamily="34" charset="0"/>
              </a:rPr>
              <a:t>04. </a:t>
            </a:r>
            <a:r>
              <a:rPr lang="ko-KR" altLang="en-US" sz="3600" kern="0" spc="-300" dirty="0" smtClea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5" pitchFamily="34" charset="0"/>
              </a:rPr>
              <a:t>개선 사항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25949" y="1565034"/>
            <a:ext cx="235487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</a:t>
            </a:r>
            <a:endParaRPr lang="ko-KR" altLang="en-US" sz="32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358343" y="989827"/>
            <a:ext cx="5021423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 및 인식</a:t>
            </a:r>
            <a:endParaRPr lang="ko-KR" altLang="en-US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3" r="31228"/>
          <a:stretch/>
        </p:blipFill>
        <p:spPr>
          <a:xfrm>
            <a:off x="6286301" y="3054557"/>
            <a:ext cx="4320000" cy="33264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0" y="3811423"/>
            <a:ext cx="4416305" cy="216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385" y="7505700"/>
            <a:ext cx="5400000" cy="1752056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4937" y="192233"/>
            <a:ext cx="703792" cy="41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3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9215" y="3054557"/>
            <a:ext cx="4898413" cy="95955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8" pitchFamily="34" charset="0"/>
              </a:rPr>
              <a:t>01. </a:t>
            </a:r>
            <a:r>
              <a:rPr lang="ko-KR" altLang="en-US" sz="3600" kern="0" spc="-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8" pitchFamily="34" charset="0"/>
              </a:rPr>
              <a:t>기술 선정</a:t>
            </a:r>
            <a:endParaRPr 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3354" y="896698"/>
            <a:ext cx="1725356" cy="138658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9600" kern="0" spc="-1000" dirty="0" smtClean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에스코어 드림 8" pitchFamily="34" charset="0"/>
              </a:rPr>
              <a:t>01</a:t>
            </a:r>
            <a:endParaRPr 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9215" y="3911736"/>
            <a:ext cx="5285962" cy="7480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5" pitchFamily="34" charset="0"/>
              </a:rPr>
              <a:t>02. </a:t>
            </a:r>
            <a:r>
              <a:rPr lang="ko-KR" altLang="en-US" sz="3600" kern="0" spc="-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5" pitchFamily="34" charset="0"/>
              </a:rPr>
              <a:t>모델 선정</a:t>
            </a:r>
            <a:endParaRPr 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9215" y="4793218"/>
            <a:ext cx="5285962" cy="7480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600" kern="0" spc="-300" dirty="0" smtClean="0">
                <a:solidFill>
                  <a:srgbClr val="3F5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에스코어 드림 5" pitchFamily="34" charset="0"/>
              </a:rPr>
              <a:t>03 </a:t>
            </a:r>
            <a:r>
              <a:rPr lang="ko-KR" altLang="en-US" sz="4600" kern="0" spc="-300" dirty="0" smtClean="0">
                <a:solidFill>
                  <a:srgbClr val="3F5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에스코어 드림 5" pitchFamily="34" charset="0"/>
              </a:rPr>
              <a:t>학습 및 인식 </a:t>
            </a:r>
            <a:endParaRPr lang="en-US" sz="4600" dirty="0">
              <a:solidFill>
                <a:srgbClr val="3F5F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1784396" y="1452243"/>
            <a:ext cx="14478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</a:t>
            </a:r>
            <a:endParaRPr lang="ko-KR" altLang="en-US" sz="4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Object 7"/>
          <p:cNvSpPr txBox="1"/>
          <p:nvPr/>
        </p:nvSpPr>
        <p:spPr>
          <a:xfrm>
            <a:off x="589215" y="5813522"/>
            <a:ext cx="5285962" cy="7480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300" dirty="0" smtClea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5" pitchFamily="34" charset="0"/>
              </a:rPr>
              <a:t>04. </a:t>
            </a:r>
            <a:r>
              <a:rPr lang="ko-KR" altLang="en-US" sz="3600" kern="0" spc="-300" dirty="0" smtClea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5" pitchFamily="34" charset="0"/>
              </a:rPr>
              <a:t>개선 사항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25949" y="1565034"/>
            <a:ext cx="235487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라벨링</a:t>
            </a:r>
            <a:endParaRPr lang="ko-KR" altLang="en-US" sz="32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358343" y="989827"/>
            <a:ext cx="5021423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 및 인식</a:t>
            </a:r>
            <a:endParaRPr lang="ko-KR" altLang="en-US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053" y="3911736"/>
            <a:ext cx="12451676" cy="616839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2565134"/>
            <a:ext cx="3757370" cy="123825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4937" y="192233"/>
            <a:ext cx="703792" cy="41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55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9215" y="3054557"/>
            <a:ext cx="4898413" cy="95955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8" pitchFamily="34" charset="0"/>
              </a:rPr>
              <a:t>01. </a:t>
            </a:r>
            <a:r>
              <a:rPr lang="ko-KR" altLang="en-US" sz="3600" kern="0" spc="-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8" pitchFamily="34" charset="0"/>
              </a:rPr>
              <a:t>기술 선정</a:t>
            </a:r>
            <a:endParaRPr 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3354" y="896698"/>
            <a:ext cx="1725356" cy="138658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9600" kern="0" spc="-1000" dirty="0" smtClean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에스코어 드림 8" pitchFamily="34" charset="0"/>
              </a:rPr>
              <a:t>01</a:t>
            </a:r>
            <a:endParaRPr 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9215" y="3911736"/>
            <a:ext cx="5285962" cy="7480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5" pitchFamily="34" charset="0"/>
              </a:rPr>
              <a:t>02. </a:t>
            </a:r>
            <a:r>
              <a:rPr lang="ko-KR" altLang="en-US" sz="3600" kern="0" spc="-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5" pitchFamily="34" charset="0"/>
              </a:rPr>
              <a:t>모델 선정</a:t>
            </a:r>
            <a:endParaRPr 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9215" y="4793218"/>
            <a:ext cx="5285962" cy="7480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600" kern="0" spc="-300" dirty="0" smtClean="0">
                <a:solidFill>
                  <a:srgbClr val="3F5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에스코어 드림 5" pitchFamily="34" charset="0"/>
              </a:rPr>
              <a:t>03 </a:t>
            </a:r>
            <a:r>
              <a:rPr lang="ko-KR" altLang="en-US" sz="4600" kern="0" spc="-300" dirty="0" smtClean="0">
                <a:solidFill>
                  <a:srgbClr val="3F5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에스코어 드림 5" pitchFamily="34" charset="0"/>
              </a:rPr>
              <a:t>학습 및 인식 </a:t>
            </a:r>
            <a:endParaRPr lang="en-US" sz="4600" dirty="0">
              <a:solidFill>
                <a:srgbClr val="3F5F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1784396" y="1452243"/>
            <a:ext cx="14478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</a:t>
            </a:r>
            <a:endParaRPr lang="ko-KR" altLang="en-US" sz="4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Object 7"/>
          <p:cNvSpPr txBox="1"/>
          <p:nvPr/>
        </p:nvSpPr>
        <p:spPr>
          <a:xfrm>
            <a:off x="589215" y="5813522"/>
            <a:ext cx="5285962" cy="7480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300" dirty="0" smtClea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5" pitchFamily="34" charset="0"/>
              </a:rPr>
              <a:t>04. </a:t>
            </a:r>
            <a:r>
              <a:rPr lang="ko-KR" altLang="en-US" sz="3600" kern="0" spc="-300" dirty="0" smtClea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5" pitchFamily="34" charset="0"/>
              </a:rPr>
              <a:t>개선 사항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25949" y="1565034"/>
            <a:ext cx="235487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증폭</a:t>
            </a:r>
            <a:endParaRPr lang="ko-KR" altLang="en-US" sz="32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358343" y="989827"/>
            <a:ext cx="5021423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 및 인식</a:t>
            </a:r>
            <a:endParaRPr lang="ko-KR" altLang="en-US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850" y="6505738"/>
            <a:ext cx="2880000" cy="288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0032" y="3307526"/>
            <a:ext cx="2880000" cy="288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850" y="3307526"/>
            <a:ext cx="2880000" cy="288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41" y="3307526"/>
            <a:ext cx="2880000" cy="2880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0032" y="6505738"/>
            <a:ext cx="2880000" cy="2880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941" y="6505738"/>
            <a:ext cx="2880000" cy="2880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585719" y="2533295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 smtClean="0">
                <a:solidFill>
                  <a:srgbClr val="3F5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imgaug</a:t>
            </a:r>
            <a:r>
              <a:rPr lang="en-US" altLang="ko-KR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(https://</a:t>
            </a: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github.com/aleju/imgaug)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552191" y="4800838"/>
            <a:ext cx="2880000" cy="3926812"/>
            <a:chOff x="6205791" y="4337790"/>
            <a:chExt cx="2880000" cy="3926812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5791" y="4337790"/>
              <a:ext cx="2880000" cy="288000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6795824" y="7310495"/>
              <a:ext cx="169993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Original Input</a:t>
              </a:r>
              <a:endPara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29" name="그림 2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4937" y="192233"/>
            <a:ext cx="703792" cy="41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7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9215" y="3054557"/>
            <a:ext cx="4898413" cy="95955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8" pitchFamily="34" charset="0"/>
              </a:rPr>
              <a:t>01. </a:t>
            </a:r>
            <a:r>
              <a:rPr lang="ko-KR" altLang="en-US" sz="3600" kern="0" spc="-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8" pitchFamily="34" charset="0"/>
              </a:rPr>
              <a:t>기술 선정</a:t>
            </a:r>
            <a:endParaRPr 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3354" y="896698"/>
            <a:ext cx="1725356" cy="138658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/>
            <a:r>
              <a:rPr lang="en-US" sz="9600" kern="0" spc="-1000" dirty="0" smtClean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에스코어 드림 8" pitchFamily="34" charset="0"/>
              </a:rPr>
              <a:t>01</a:t>
            </a:r>
            <a:endParaRPr 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9215" y="3911736"/>
            <a:ext cx="5285962" cy="7480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5" pitchFamily="34" charset="0"/>
              </a:rPr>
              <a:t>02. </a:t>
            </a:r>
            <a:r>
              <a:rPr lang="ko-KR" altLang="en-US" sz="3600" kern="0" spc="-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5" pitchFamily="34" charset="0"/>
              </a:rPr>
              <a:t>모델 선정</a:t>
            </a:r>
            <a:endParaRPr 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9215" y="4793218"/>
            <a:ext cx="5285962" cy="7480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600" kern="0" spc="-300" dirty="0" smtClean="0">
                <a:solidFill>
                  <a:srgbClr val="3F5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에스코어 드림 5" pitchFamily="34" charset="0"/>
              </a:rPr>
              <a:t>03 </a:t>
            </a:r>
            <a:r>
              <a:rPr lang="ko-KR" altLang="en-US" sz="4600" kern="0" spc="-300" dirty="0" smtClean="0">
                <a:solidFill>
                  <a:srgbClr val="3F5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에스코어 드림 5" pitchFamily="34" charset="0"/>
              </a:rPr>
              <a:t>학습 및 인식 </a:t>
            </a:r>
            <a:endParaRPr lang="en-US" sz="4600" dirty="0">
              <a:solidFill>
                <a:srgbClr val="3F5F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1784396" y="1452243"/>
            <a:ext cx="14478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</a:t>
            </a:r>
            <a:endParaRPr lang="ko-KR" altLang="en-US" sz="4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Object 7"/>
          <p:cNvSpPr txBox="1"/>
          <p:nvPr/>
        </p:nvSpPr>
        <p:spPr>
          <a:xfrm>
            <a:off x="589215" y="5813522"/>
            <a:ext cx="5285962" cy="7480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kern="0" spc="-300" dirty="0" smtClea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5" pitchFamily="34" charset="0"/>
              </a:rPr>
              <a:t>04. </a:t>
            </a:r>
            <a:r>
              <a:rPr lang="ko-KR" altLang="en-US" sz="3600" kern="0" spc="-300" dirty="0" smtClean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5" pitchFamily="34" charset="0"/>
              </a:rPr>
              <a:t>개선 사항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25949" y="1565034"/>
            <a:ext cx="235487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</a:t>
            </a:r>
            <a:endParaRPr lang="ko-KR" altLang="en-US" sz="32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358343" y="989827"/>
            <a:ext cx="5021423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 및 인식</a:t>
            </a:r>
            <a:endParaRPr lang="ko-KR" altLang="en-US" sz="7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5629452" y="2495015"/>
            <a:ext cx="12175147" cy="1296505"/>
            <a:chOff x="5629452" y="2633287"/>
            <a:chExt cx="12175147" cy="1296505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340" r="2220" b="46493"/>
            <a:stretch/>
          </p:blipFill>
          <p:spPr>
            <a:xfrm>
              <a:off x="5629452" y="3243992"/>
              <a:ext cx="12175147" cy="685800"/>
            </a:xfrm>
            <a:prstGeom prst="rect">
              <a:avLst/>
            </a:prstGeom>
          </p:spPr>
        </p:pic>
        <p:grpSp>
          <p:nvGrpSpPr>
            <p:cNvPr id="14" name="그룹 13"/>
            <p:cNvGrpSpPr/>
            <p:nvPr/>
          </p:nvGrpSpPr>
          <p:grpSpPr>
            <a:xfrm>
              <a:off x="5659932" y="2633287"/>
              <a:ext cx="2874625" cy="523220"/>
              <a:chOff x="5659932" y="2633287"/>
              <a:chExt cx="2874625" cy="523220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5867557" y="2633287"/>
                <a:ext cx="2667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학습 명령어</a:t>
                </a:r>
                <a:endParaRPr lang="ko-KR" altLang="en-US" sz="28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5659932" y="2838187"/>
                <a:ext cx="108000" cy="108000"/>
              </a:xfrm>
              <a:prstGeom prst="ellipse">
                <a:avLst/>
              </a:prstGeom>
              <a:solidFill>
                <a:srgbClr val="3F5FFF"/>
              </a:solidFill>
              <a:ln>
                <a:solidFill>
                  <a:srgbClr val="3F5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7" name="그룹 16"/>
          <p:cNvGrpSpPr/>
          <p:nvPr/>
        </p:nvGrpSpPr>
        <p:grpSpPr>
          <a:xfrm>
            <a:off x="5629452" y="3941958"/>
            <a:ext cx="12175147" cy="6154542"/>
            <a:chOff x="5629452" y="4082220"/>
            <a:chExt cx="12175147" cy="593808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10" b="2972"/>
            <a:stretch/>
          </p:blipFill>
          <p:spPr>
            <a:xfrm>
              <a:off x="5629452" y="4668421"/>
              <a:ext cx="12175147" cy="5351879"/>
            </a:xfrm>
            <a:prstGeom prst="rect">
              <a:avLst/>
            </a:prstGeom>
          </p:spPr>
        </p:pic>
        <p:grpSp>
          <p:nvGrpSpPr>
            <p:cNvPr id="26" name="그룹 25"/>
            <p:cNvGrpSpPr/>
            <p:nvPr/>
          </p:nvGrpSpPr>
          <p:grpSpPr>
            <a:xfrm>
              <a:off x="5659932" y="4082220"/>
              <a:ext cx="2874625" cy="523220"/>
              <a:chOff x="5659932" y="2633287"/>
              <a:chExt cx="2874625" cy="523220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5867557" y="2633287"/>
                <a:ext cx="2667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학습 화면</a:t>
                </a:r>
                <a:endParaRPr lang="ko-KR" altLang="en-US" sz="28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8" name="타원 27"/>
              <p:cNvSpPr/>
              <p:nvPr/>
            </p:nvSpPr>
            <p:spPr>
              <a:xfrm>
                <a:off x="5659932" y="2838187"/>
                <a:ext cx="108000" cy="108000"/>
              </a:xfrm>
              <a:prstGeom prst="ellipse">
                <a:avLst/>
              </a:prstGeom>
              <a:solidFill>
                <a:srgbClr val="3F5FFF"/>
              </a:solidFill>
              <a:ln>
                <a:solidFill>
                  <a:srgbClr val="3F5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4937" y="192233"/>
            <a:ext cx="703792" cy="41070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3335000" y="3314700"/>
            <a:ext cx="1219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2344399" y="3314700"/>
            <a:ext cx="942581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6459201" y="3305736"/>
            <a:ext cx="11430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17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</TotalTime>
  <Words>528</Words>
  <Application>Microsoft Office PowerPoint</Application>
  <PresentationFormat>사용자 지정</PresentationFormat>
  <Paragraphs>188</Paragraphs>
  <Slides>20</Slides>
  <Notes>17</Notes>
  <HiddenSlides>0</HiddenSlides>
  <MMClips>1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5" baseType="lpstr">
      <vt:lpstr>에스코어 드림 8</vt:lpstr>
      <vt:lpstr>Arial</vt:lpstr>
      <vt:lpstr>Calibri</vt:lpstr>
      <vt:lpstr>에스코어 드림 5 Medium</vt:lpstr>
      <vt:lpstr>나눔스퀘어 Bold</vt:lpstr>
      <vt:lpstr>Bebas Neue</vt:lpstr>
      <vt:lpstr>나눔스퀘어 ExtraBold</vt:lpstr>
      <vt:lpstr>나눔스퀘어</vt:lpstr>
      <vt:lpstr>에스코어 드림 4</vt:lpstr>
      <vt:lpstr>배달의민족 한나체 Pro</vt:lpstr>
      <vt:lpstr>에스코어 드림 5</vt:lpstr>
      <vt:lpstr>맑은 고딕</vt:lpstr>
      <vt:lpstr>?? ??</vt:lpstr>
      <vt:lpstr>Bahnschrift Condensed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multicampus</cp:lastModifiedBy>
  <cp:revision>58</cp:revision>
  <dcterms:created xsi:type="dcterms:W3CDTF">2020-09-24T09:25:58Z</dcterms:created>
  <dcterms:modified xsi:type="dcterms:W3CDTF">2020-10-06T05:35:03Z</dcterms:modified>
</cp:coreProperties>
</file>